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3" r:id="rId3"/>
    <p:sldId id="257" r:id="rId4"/>
    <p:sldId id="258" r:id="rId5"/>
    <p:sldId id="268" r:id="rId6"/>
    <p:sldId id="260" r:id="rId7"/>
    <p:sldId id="274" r:id="rId8"/>
    <p:sldId id="275" r:id="rId9"/>
    <p:sldId id="261" r:id="rId10"/>
    <p:sldId id="269" r:id="rId11"/>
    <p:sldId id="262" r:id="rId12"/>
    <p:sldId id="263" r:id="rId13"/>
    <p:sldId id="264" r:id="rId14"/>
    <p:sldId id="265" r:id="rId15"/>
    <p:sldId id="266" r:id="rId16"/>
    <p:sldId id="276" r:id="rId17"/>
    <p:sldId id="277" r:id="rId18"/>
    <p:sldId id="267" r:id="rId19"/>
    <p:sldId id="270" r:id="rId20"/>
    <p:sldId id="278" r:id="rId21"/>
    <p:sldId id="271" r:id="rId22"/>
    <p:sldId id="272"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60"/>
  </p:normalViewPr>
  <p:slideViewPr>
    <p:cSldViewPr>
      <p:cViewPr>
        <p:scale>
          <a:sx n="50" d="100"/>
          <a:sy n="50" d="100"/>
        </p:scale>
        <p:origin x="171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4A91B-D5E7-4AEB-A45A-03828306C1E9}" type="datetimeFigureOut">
              <a:rPr kumimoji="1" lang="ja-JP" altLang="en-US" smtClean="0"/>
              <a:t>2020/4/10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2F03B-5F8D-4CDF-A8F3-EF2AE5AACCE8}" type="slidenum">
              <a:rPr kumimoji="1" lang="ja-JP" altLang="en-US" smtClean="0"/>
              <a:t>‹#›</a:t>
            </a:fld>
            <a:endParaRPr kumimoji="1" lang="ja-JP" altLang="en-US"/>
          </a:p>
        </p:txBody>
      </p:sp>
    </p:spTree>
    <p:extLst>
      <p:ext uri="{BB962C8B-B14F-4D97-AF65-F5344CB8AC3E}">
        <p14:creationId xmlns:p14="http://schemas.microsoft.com/office/powerpoint/2010/main" val="759522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82F03B-5F8D-4CDF-A8F3-EF2AE5AACCE8}" type="slidenum">
              <a:rPr kumimoji="1" lang="ja-JP" altLang="en-US" smtClean="0"/>
              <a:t>21</a:t>
            </a:fld>
            <a:endParaRPr kumimoji="1" lang="ja-JP" altLang="en-US"/>
          </a:p>
        </p:txBody>
      </p:sp>
    </p:spTree>
    <p:extLst>
      <p:ext uri="{BB962C8B-B14F-4D97-AF65-F5344CB8AC3E}">
        <p14:creationId xmlns:p14="http://schemas.microsoft.com/office/powerpoint/2010/main" val="181529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260494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3558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58336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7372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15723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182518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305483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249957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19844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404982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8D725-0839-4244-AA55-A7762A83081D}" type="datetimeFigureOut">
              <a:rPr kumimoji="1" lang="ja-JP" altLang="en-US" smtClean="0"/>
              <a:t>2020/4/10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39729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8D725-0839-4244-AA55-A7762A83081D}" type="datetimeFigureOut">
              <a:rPr kumimoji="1" lang="ja-JP" altLang="en-US" smtClean="0"/>
              <a:t>2020/4/10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5329B-B2E4-4BF5-94B2-414D950AD966}" type="slidenum">
              <a:rPr kumimoji="1" lang="ja-JP" altLang="en-US" smtClean="0"/>
              <a:t>‹#›</a:t>
            </a:fld>
            <a:endParaRPr kumimoji="1" lang="ja-JP" altLang="en-US"/>
          </a:p>
        </p:txBody>
      </p:sp>
    </p:spTree>
    <p:extLst>
      <p:ext uri="{BB962C8B-B14F-4D97-AF65-F5344CB8AC3E}">
        <p14:creationId xmlns:p14="http://schemas.microsoft.com/office/powerpoint/2010/main" val="71885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How to use </a:t>
            </a:r>
            <a:r>
              <a:rPr lang="en-US" altLang="ja-JP" dirty="0" err="1"/>
              <a:t>manaba</a:t>
            </a:r>
            <a:br>
              <a:rPr lang="en-US" altLang="ja-JP" dirty="0"/>
            </a:br>
            <a:r>
              <a:rPr lang="en-US" altLang="ja-JP" dirty="0"/>
              <a:t> </a:t>
            </a:r>
            <a:endParaRPr kumimoji="1" lang="ja-JP" altLang="en-US" dirty="0"/>
          </a:p>
        </p:txBody>
      </p:sp>
      <p:sp>
        <p:nvSpPr>
          <p:cNvPr id="3" name="サブタイトル 2"/>
          <p:cNvSpPr>
            <a:spLocks noGrp="1"/>
          </p:cNvSpPr>
          <p:nvPr>
            <p:ph type="subTitle" idx="1"/>
          </p:nvPr>
        </p:nvSpPr>
        <p:spPr/>
        <p:txBody>
          <a:bodyPr/>
          <a:lstStyle/>
          <a:p>
            <a:r>
              <a:rPr lang="en-US" altLang="ja-JP" dirty="0"/>
              <a:t>student orientation</a:t>
            </a:r>
          </a:p>
          <a:p>
            <a:r>
              <a:rPr lang="en-US" altLang="ja-JP" dirty="0"/>
              <a:t>Japanese Language Education Program</a:t>
            </a:r>
          </a:p>
        </p:txBody>
      </p:sp>
    </p:spTree>
    <p:extLst>
      <p:ext uri="{BB962C8B-B14F-4D97-AF65-F5344CB8AC3E}">
        <p14:creationId xmlns:p14="http://schemas.microsoft.com/office/powerpoint/2010/main" val="60010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a:t> Click  </a:t>
            </a:r>
            <a:r>
              <a:rPr lang="en-US" altLang="ja-JP" sz="3600" dirty="0">
                <a:solidFill>
                  <a:srgbClr val="C00000"/>
                </a:solidFill>
              </a:rPr>
              <a:t>“Search and register for courses”</a:t>
            </a:r>
            <a:r>
              <a:rPr lang="ja-JP" altLang="en-US" sz="3600" dirty="0">
                <a:solidFill>
                  <a:srgbClr val="C00000"/>
                </a:solidFill>
              </a:rPr>
              <a:t> </a:t>
            </a:r>
            <a:r>
              <a:rPr lang="en-US" altLang="ja-JP" sz="3600" dirty="0"/>
              <a:t>in</a:t>
            </a:r>
            <a:r>
              <a:rPr lang="ja-JP" altLang="en-US" sz="3600" dirty="0"/>
              <a:t> </a:t>
            </a:r>
            <a:r>
              <a:rPr lang="en-US" altLang="ja-JP" sz="3600" dirty="0"/>
              <a:t>the box “About Self Registration”</a:t>
            </a:r>
            <a:endParaRPr kumimoji="1" lang="ja-JP" altLang="en-US" sz="3600"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24" t="4843" r="12994" b="8189"/>
          <a:stretch/>
        </p:blipFill>
        <p:spPr bwMode="auto">
          <a:xfrm>
            <a:off x="1043607" y="1844824"/>
            <a:ext cx="6768753"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a:extLst>
              <a:ext uri="{FF2B5EF4-FFF2-40B4-BE49-F238E27FC236}">
                <a16:creationId xmlns:a16="http://schemas.microsoft.com/office/drawing/2014/main" id="{5AD50773-E28D-4242-B7E3-0C24F113E040}"/>
              </a:ext>
            </a:extLst>
          </p:cNvPr>
          <p:cNvSpPr/>
          <p:nvPr/>
        </p:nvSpPr>
        <p:spPr>
          <a:xfrm>
            <a:off x="5940152" y="3933056"/>
            <a:ext cx="1872208" cy="170648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AC2089B3-B992-4FC2-A486-C51C7DA79723}"/>
              </a:ext>
            </a:extLst>
          </p:cNvPr>
          <p:cNvCxnSpPr>
            <a:cxnSpLocks/>
          </p:cNvCxnSpPr>
          <p:nvPr/>
        </p:nvCxnSpPr>
        <p:spPr>
          <a:xfrm>
            <a:off x="4716016" y="2996952"/>
            <a:ext cx="1106016" cy="115212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4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Enter the course title</a:t>
            </a:r>
            <a:br>
              <a:rPr lang="en-US" altLang="ja-JP" dirty="0"/>
            </a:br>
            <a:r>
              <a:rPr lang="en-US" altLang="ja-JP" dirty="0"/>
              <a:t>E.g. “Basic Japanese”</a:t>
            </a:r>
            <a:endParaRPr kumimoji="1" lang="ja-JP" alt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11" t="4669" r="9950" b="6328"/>
          <a:stretch/>
        </p:blipFill>
        <p:spPr bwMode="auto">
          <a:xfrm>
            <a:off x="755576" y="1600200"/>
            <a:ext cx="7488832"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下矢印 4">
            <a:extLst>
              <a:ext uri="{FF2B5EF4-FFF2-40B4-BE49-F238E27FC236}">
                <a16:creationId xmlns:a16="http://schemas.microsoft.com/office/drawing/2014/main" id="{0C10DCC7-5044-42FC-8552-6E871FB0C9AE}"/>
              </a:ext>
            </a:extLst>
          </p:cNvPr>
          <p:cNvSpPr/>
          <p:nvPr/>
        </p:nvSpPr>
        <p:spPr>
          <a:xfrm rot="1919761">
            <a:off x="4211583" y="2819854"/>
            <a:ext cx="288032" cy="14401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00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 list of courses will appear.</a:t>
            </a:r>
            <a:br>
              <a:rPr lang="en-US" altLang="ja-JP" dirty="0"/>
            </a:br>
            <a:r>
              <a:rPr lang="en-US" altLang="ja-JP" dirty="0"/>
              <a:t>Click “Basic Japanese I”</a:t>
            </a:r>
            <a:endParaRPr kumimoji="1" lang="ja-JP" alt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916833"/>
            <a:ext cx="8291264"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a:extLst>
              <a:ext uri="{FF2B5EF4-FFF2-40B4-BE49-F238E27FC236}">
                <a16:creationId xmlns:a16="http://schemas.microsoft.com/office/drawing/2014/main" id="{66F83F55-FCD7-4A3D-A81C-B754B7371F4D}"/>
              </a:ext>
            </a:extLst>
          </p:cNvPr>
          <p:cNvSpPr/>
          <p:nvPr/>
        </p:nvSpPr>
        <p:spPr>
          <a:xfrm>
            <a:off x="1763688" y="4509120"/>
            <a:ext cx="54726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970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Click “Basic Japanese I”</a:t>
            </a:r>
            <a:endParaRPr kumimoji="1" lang="ja-JP" altLang="en-US" dirty="0"/>
          </a:p>
        </p:txBody>
      </p:sp>
      <p:pic>
        <p:nvPicPr>
          <p:cNvPr id="5" name="Picture 2">
            <a:extLst>
              <a:ext uri="{FF2B5EF4-FFF2-40B4-BE49-F238E27FC236}">
                <a16:creationId xmlns:a16="http://schemas.microsoft.com/office/drawing/2014/main" id="{A495FD4B-10AA-495B-8D25-86D751B5D87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899592" y="1916833"/>
            <a:ext cx="7543204" cy="2952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359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789042"/>
            <a:ext cx="9115860" cy="2376264"/>
          </a:xfrm>
        </p:spPr>
        <p:txBody>
          <a:bodyPr>
            <a:normAutofit fontScale="90000"/>
          </a:bodyPr>
          <a:lstStyle/>
          <a:p>
            <a:pPr algn="l"/>
            <a:br>
              <a:rPr kumimoji="1" lang="en-US" altLang="ja-JP" dirty="0"/>
            </a:br>
            <a:r>
              <a:rPr lang="en-US" altLang="ja-JP" sz="3100" dirty="0"/>
              <a:t>After you click the button </a:t>
            </a:r>
            <a:r>
              <a:rPr lang="en-US" altLang="ja-JP" sz="3100" dirty="0">
                <a:solidFill>
                  <a:srgbClr val="C00000"/>
                </a:solidFill>
              </a:rPr>
              <a:t>“Register”</a:t>
            </a:r>
            <a:r>
              <a:rPr lang="en-US" altLang="ja-JP" sz="3100" dirty="0"/>
              <a:t>, the following message will be displayed.</a:t>
            </a:r>
            <a:br>
              <a:rPr lang="en-US" altLang="ja-JP" sz="3100" dirty="0"/>
            </a:br>
            <a:r>
              <a:rPr lang="en-US" altLang="ja-JP" sz="3600" b="1" dirty="0"/>
              <a:t>”</a:t>
            </a:r>
            <a:r>
              <a:rPr lang="en-US" altLang="ja-JP" sz="3600" dirty="0"/>
              <a:t>Self registration is complete. If you would like to finalize the registration, please do so using the Student Information System.”</a:t>
            </a:r>
            <a:br>
              <a:rPr lang="ja-JP" altLang="en-US" sz="3600" dirty="0"/>
            </a:br>
            <a:endParaRPr kumimoji="1" lang="ja-JP" altLang="en-US" sz="36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9" t="19279" r="13242" b="34747"/>
          <a:stretch/>
        </p:blipFill>
        <p:spPr bwMode="auto">
          <a:xfrm>
            <a:off x="876967" y="692694"/>
            <a:ext cx="7390065" cy="2545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下矢印 3">
            <a:extLst>
              <a:ext uri="{FF2B5EF4-FFF2-40B4-BE49-F238E27FC236}">
                <a16:creationId xmlns:a16="http://schemas.microsoft.com/office/drawing/2014/main" id="{CBC89063-0DC6-4D90-A26C-9B98C7F583FE}"/>
              </a:ext>
            </a:extLst>
          </p:cNvPr>
          <p:cNvSpPr/>
          <p:nvPr/>
        </p:nvSpPr>
        <p:spPr>
          <a:xfrm rot="1919761">
            <a:off x="5100713" y="1163669"/>
            <a:ext cx="288032" cy="14401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31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p:spPr>
        <p:txBody>
          <a:bodyPr>
            <a:normAutofit fontScale="90000"/>
          </a:bodyPr>
          <a:lstStyle/>
          <a:p>
            <a:r>
              <a:rPr kumimoji="1" lang="en-US" altLang="ja-JP" sz="3600" dirty="0"/>
              <a:t>When the self-registration is complete, </a:t>
            </a:r>
            <a:br>
              <a:rPr kumimoji="1" lang="en-US" altLang="ja-JP" sz="3600" dirty="0"/>
            </a:br>
            <a:r>
              <a:rPr kumimoji="1" lang="en-US" altLang="ja-JP" sz="3600" dirty="0"/>
              <a:t>the course will be added to “My Courses” list.</a:t>
            </a:r>
            <a:endParaRPr kumimoji="1" lang="ja-JP" altLang="en-US" sz="36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60" t="31944" r="32552" b="5555"/>
          <a:stretch/>
        </p:blipFill>
        <p:spPr bwMode="auto">
          <a:xfrm>
            <a:off x="1323638" y="1880828"/>
            <a:ext cx="6496723" cy="41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正方形/長方形 3"/>
          <p:cNvSpPr/>
          <p:nvPr/>
        </p:nvSpPr>
        <p:spPr>
          <a:xfrm>
            <a:off x="1259632" y="3356992"/>
            <a:ext cx="3456384" cy="100811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6604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074F2-7C1E-4077-B37D-0B6FAA2DB479}"/>
              </a:ext>
            </a:extLst>
          </p:cNvPr>
          <p:cNvSpPr>
            <a:spLocks noGrp="1"/>
          </p:cNvSpPr>
          <p:nvPr>
            <p:ph type="title"/>
          </p:nvPr>
        </p:nvSpPr>
        <p:spPr/>
        <p:txBody>
          <a:bodyPr/>
          <a:lstStyle/>
          <a:p>
            <a:r>
              <a:rPr kumimoji="1" lang="en-US" altLang="ja-JP" dirty="0">
                <a:solidFill>
                  <a:srgbClr val="FF0000"/>
                </a:solidFill>
              </a:rPr>
              <a:t>NOTE!</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379F7CFA-93A6-46E8-A704-4F809E8A6062}"/>
              </a:ext>
            </a:extLst>
          </p:cNvPr>
          <p:cNvSpPr>
            <a:spLocks noGrp="1"/>
          </p:cNvSpPr>
          <p:nvPr>
            <p:ph idx="1"/>
          </p:nvPr>
        </p:nvSpPr>
        <p:spPr/>
        <p:txBody>
          <a:bodyPr/>
          <a:lstStyle/>
          <a:p>
            <a:r>
              <a:rPr lang="en-US" altLang="ja-JP" dirty="0"/>
              <a:t>Self-registration on MANABA is different from the CELS course registration.</a:t>
            </a:r>
          </a:p>
          <a:p>
            <a:pPr marL="0" indent="0">
              <a:buNone/>
            </a:pPr>
            <a:endParaRPr lang="en-US" altLang="ja-JP" dirty="0"/>
          </a:p>
          <a:p>
            <a:r>
              <a:rPr lang="en-US" altLang="ja-JP" dirty="0"/>
              <a:t>If you decide to enroll in the course as a regular student, you should complete the course registration procedure on </a:t>
            </a:r>
            <a:r>
              <a:rPr lang="en-US" altLang="ja-JP" dirty="0">
                <a:solidFill>
                  <a:srgbClr val="FF0000"/>
                </a:solidFill>
              </a:rPr>
              <a:t>CELS. </a:t>
            </a:r>
            <a:r>
              <a:rPr lang="en-US" altLang="ja-JP" dirty="0"/>
              <a:t> </a:t>
            </a:r>
            <a:endParaRPr kumimoji="1" lang="ja-JP" altLang="en-US" dirty="0"/>
          </a:p>
        </p:txBody>
      </p:sp>
    </p:spTree>
    <p:extLst>
      <p:ext uri="{BB962C8B-B14F-4D97-AF65-F5344CB8AC3E}">
        <p14:creationId xmlns:p14="http://schemas.microsoft.com/office/powerpoint/2010/main" val="301148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157E3-6794-4AD6-8A04-85D0A489479B}"/>
              </a:ext>
            </a:extLst>
          </p:cNvPr>
          <p:cNvSpPr>
            <a:spLocks noGrp="1"/>
          </p:cNvSpPr>
          <p:nvPr>
            <p:ph type="title"/>
          </p:nvPr>
        </p:nvSpPr>
        <p:spPr/>
        <p:txBody>
          <a:bodyPr>
            <a:noAutofit/>
          </a:bodyPr>
          <a:lstStyle/>
          <a:p>
            <a:r>
              <a:rPr kumimoji="1" lang="en-US" altLang="ja-JP" sz="3600" dirty="0">
                <a:solidFill>
                  <a:srgbClr val="00B050"/>
                </a:solidFill>
              </a:rPr>
              <a:t>Receive </a:t>
            </a:r>
            <a:r>
              <a:rPr kumimoji="1" lang="en-US" altLang="ja-JP" sz="3600" dirty="0" err="1">
                <a:solidFill>
                  <a:srgbClr val="00B050"/>
                </a:solidFill>
              </a:rPr>
              <a:t>manaba</a:t>
            </a:r>
            <a:r>
              <a:rPr kumimoji="1" lang="en-US" altLang="ja-JP" sz="3600" dirty="0">
                <a:solidFill>
                  <a:srgbClr val="00B050"/>
                </a:solidFill>
              </a:rPr>
              <a:t> COURSE NEWS via mail</a:t>
            </a:r>
            <a:endParaRPr kumimoji="1" lang="ja-JP" altLang="en-US" sz="3600" dirty="0">
              <a:solidFill>
                <a:srgbClr val="00B050"/>
              </a:solidFill>
            </a:endParaRPr>
          </a:p>
        </p:txBody>
      </p:sp>
      <p:sp>
        <p:nvSpPr>
          <p:cNvPr id="3" name="コンテンツ プレースホルダー 2">
            <a:extLst>
              <a:ext uri="{FF2B5EF4-FFF2-40B4-BE49-F238E27FC236}">
                <a16:creationId xmlns:a16="http://schemas.microsoft.com/office/drawing/2014/main" id="{4880C918-FD04-45F8-BA21-B43697E137D5}"/>
              </a:ext>
            </a:extLst>
          </p:cNvPr>
          <p:cNvSpPr>
            <a:spLocks noGrp="1"/>
          </p:cNvSpPr>
          <p:nvPr>
            <p:ph idx="1"/>
          </p:nvPr>
        </p:nvSpPr>
        <p:spPr/>
        <p:txBody>
          <a:bodyPr>
            <a:normAutofit lnSpcReduction="10000"/>
          </a:bodyPr>
          <a:lstStyle/>
          <a:p>
            <a:r>
              <a:rPr kumimoji="1" lang="en-US" altLang="ja-JP" dirty="0"/>
              <a:t>Teachers will post important news on </a:t>
            </a:r>
            <a:r>
              <a:rPr kumimoji="1" lang="en-US" altLang="ja-JP" dirty="0" err="1"/>
              <a:t>manaba</a:t>
            </a:r>
            <a:endParaRPr lang="en-US" altLang="ja-JP" dirty="0"/>
          </a:p>
          <a:p>
            <a:pPr marL="0" indent="0">
              <a:buNone/>
            </a:pPr>
            <a:r>
              <a:rPr kumimoji="1" lang="en-US" altLang="ja-JP" dirty="0"/>
              <a:t>	</a:t>
            </a:r>
            <a:r>
              <a:rPr kumimoji="1" lang="ja-JP" altLang="en-US" dirty="0"/>
              <a:t>★ </a:t>
            </a:r>
            <a:r>
              <a:rPr lang="en-US" altLang="ja-JP" dirty="0"/>
              <a:t>Zoom links (URL) for logging in to the </a:t>
            </a:r>
          </a:p>
          <a:p>
            <a:pPr marL="0" indent="0">
              <a:buNone/>
            </a:pPr>
            <a:r>
              <a:rPr lang="en-US" altLang="ja-JP" dirty="0"/>
              <a:t>	classes</a:t>
            </a:r>
          </a:p>
          <a:p>
            <a:pPr marL="0" indent="0">
              <a:buNone/>
            </a:pPr>
            <a:r>
              <a:rPr lang="en-US" altLang="ja-JP" dirty="0"/>
              <a:t>    	</a:t>
            </a:r>
            <a:r>
              <a:rPr lang="ja-JP" altLang="en-US" dirty="0"/>
              <a:t>★　</a:t>
            </a:r>
            <a:r>
              <a:rPr lang="en-US" altLang="ja-JP" dirty="0"/>
              <a:t>announcements from the teachers</a:t>
            </a:r>
          </a:p>
          <a:p>
            <a:pPr marL="0" indent="0">
              <a:buNone/>
            </a:pPr>
            <a:endParaRPr kumimoji="1" lang="en-US" altLang="ja-JP" dirty="0"/>
          </a:p>
          <a:p>
            <a:pPr marL="0" indent="0">
              <a:buNone/>
            </a:pPr>
            <a:r>
              <a:rPr lang="en-US" altLang="ja-JP" sz="3600" dirty="0">
                <a:solidFill>
                  <a:srgbClr val="FF0000"/>
                </a:solidFill>
              </a:rPr>
              <a:t>Make sure to change reminder settings in order to receive announcements to your email. </a:t>
            </a:r>
            <a:endParaRPr kumimoji="1" lang="en-US" altLang="ja-JP" sz="3600" dirty="0">
              <a:solidFill>
                <a:srgbClr val="FF0000"/>
              </a:solidFill>
            </a:endParaRPr>
          </a:p>
        </p:txBody>
      </p:sp>
    </p:spTree>
    <p:extLst>
      <p:ext uri="{BB962C8B-B14F-4D97-AF65-F5344CB8AC3E}">
        <p14:creationId xmlns:p14="http://schemas.microsoft.com/office/powerpoint/2010/main" val="420013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35696" y="5157192"/>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951" t="10361" r="13991" b="8405"/>
          <a:stretch/>
        </p:blipFill>
        <p:spPr bwMode="auto">
          <a:xfrm>
            <a:off x="809910" y="1196752"/>
            <a:ext cx="7819077" cy="48245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a:extLst>
              <a:ext uri="{FF2B5EF4-FFF2-40B4-BE49-F238E27FC236}">
                <a16:creationId xmlns:a16="http://schemas.microsoft.com/office/drawing/2014/main" id="{4BDE80F4-CC7E-4246-BD10-6DAB576B9367}"/>
              </a:ext>
            </a:extLst>
          </p:cNvPr>
          <p:cNvSpPr/>
          <p:nvPr/>
        </p:nvSpPr>
        <p:spPr>
          <a:xfrm>
            <a:off x="975032" y="3933056"/>
            <a:ext cx="3744416" cy="1542004"/>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下矢印 6">
            <a:extLst>
              <a:ext uri="{FF2B5EF4-FFF2-40B4-BE49-F238E27FC236}">
                <a16:creationId xmlns:a16="http://schemas.microsoft.com/office/drawing/2014/main" id="{07EEA24F-3921-4C86-9E5E-DCC96A1E8E5F}"/>
              </a:ext>
            </a:extLst>
          </p:cNvPr>
          <p:cNvSpPr/>
          <p:nvPr/>
        </p:nvSpPr>
        <p:spPr>
          <a:xfrm rot="1919761">
            <a:off x="4270671" y="2381961"/>
            <a:ext cx="288032" cy="14401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角丸四角形 5">
            <a:extLst>
              <a:ext uri="{FF2B5EF4-FFF2-40B4-BE49-F238E27FC236}">
                <a16:creationId xmlns:a16="http://schemas.microsoft.com/office/drawing/2014/main" id="{7E29EC29-5B8A-4132-B6A1-2EB5BB11130C}"/>
              </a:ext>
            </a:extLst>
          </p:cNvPr>
          <p:cNvSpPr/>
          <p:nvPr/>
        </p:nvSpPr>
        <p:spPr>
          <a:xfrm>
            <a:off x="4283968" y="1661882"/>
            <a:ext cx="3744416" cy="7590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dirty="0"/>
              <a:t>Important announcements</a:t>
            </a:r>
            <a:endParaRPr kumimoji="1" lang="ja-JP" altLang="en-US" sz="2400" dirty="0"/>
          </a:p>
        </p:txBody>
      </p:sp>
    </p:spTree>
    <p:extLst>
      <p:ext uri="{BB962C8B-B14F-4D97-AF65-F5344CB8AC3E}">
        <p14:creationId xmlns:p14="http://schemas.microsoft.com/office/powerpoint/2010/main" val="42284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09" y="620688"/>
            <a:ext cx="9144000" cy="1034401"/>
          </a:xfrm>
        </p:spPr>
        <p:txBody>
          <a:bodyPr>
            <a:noAutofit/>
          </a:bodyPr>
          <a:lstStyle/>
          <a:p>
            <a:r>
              <a:rPr lang="en-US" altLang="ja-JP" sz="4800" dirty="0"/>
              <a:t>Click “Settings”</a:t>
            </a:r>
            <a:endParaRPr kumimoji="1" lang="ja-JP" altLang="en-US" sz="4800" dirty="0"/>
          </a:p>
        </p:txBody>
      </p:sp>
      <p:sp>
        <p:nvSpPr>
          <p:cNvPr id="4" name="正方形/長方形 3"/>
          <p:cNvSpPr/>
          <p:nvPr/>
        </p:nvSpPr>
        <p:spPr>
          <a:xfrm>
            <a:off x="1835696" y="5157192"/>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6948264" y="2924944"/>
            <a:ext cx="720080" cy="504056"/>
          </a:xfrm>
          <a:prstGeom prst="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8" t="11185" r="13522" b="29209"/>
          <a:stretch/>
        </p:blipFill>
        <p:spPr bwMode="auto">
          <a:xfrm>
            <a:off x="721206" y="2060848"/>
            <a:ext cx="7701587" cy="34563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7001722" y="2280781"/>
            <a:ext cx="666622" cy="43204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87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E65A68-737C-4673-8EF7-DA26AC268289}"/>
              </a:ext>
            </a:extLst>
          </p:cNvPr>
          <p:cNvSpPr>
            <a:spLocks noGrp="1"/>
          </p:cNvSpPr>
          <p:nvPr>
            <p:ph type="title"/>
          </p:nvPr>
        </p:nvSpPr>
        <p:spPr/>
        <p:txBody>
          <a:bodyPr/>
          <a:lstStyle/>
          <a:p>
            <a:r>
              <a:rPr lang="en-US" altLang="ja-JP" dirty="0">
                <a:solidFill>
                  <a:srgbClr val="00B050"/>
                </a:solidFill>
              </a:rPr>
              <a:t>Login</a:t>
            </a:r>
            <a:r>
              <a:rPr lang="ja-JP" altLang="en-US" dirty="0">
                <a:solidFill>
                  <a:srgbClr val="00B050"/>
                </a:solidFill>
              </a:rPr>
              <a:t> </a:t>
            </a:r>
            <a:r>
              <a:rPr lang="en-US" altLang="ja-JP" dirty="0">
                <a:solidFill>
                  <a:srgbClr val="00B050"/>
                </a:solidFill>
              </a:rPr>
              <a:t>to</a:t>
            </a:r>
            <a:r>
              <a:rPr lang="ja-JP" altLang="en-US" dirty="0">
                <a:solidFill>
                  <a:srgbClr val="00B050"/>
                </a:solidFill>
              </a:rPr>
              <a:t> </a:t>
            </a:r>
            <a:r>
              <a:rPr lang="en-US" altLang="ja-JP" dirty="0" err="1">
                <a:solidFill>
                  <a:srgbClr val="00B050"/>
                </a:solidFill>
              </a:rPr>
              <a:t>manaba</a:t>
            </a:r>
            <a:endParaRPr kumimoji="1" lang="ja-JP" altLang="en-US" dirty="0"/>
          </a:p>
        </p:txBody>
      </p:sp>
      <p:sp>
        <p:nvSpPr>
          <p:cNvPr id="3" name="コンテンツ プレースホルダー 2">
            <a:extLst>
              <a:ext uri="{FF2B5EF4-FFF2-40B4-BE49-F238E27FC236}">
                <a16:creationId xmlns:a16="http://schemas.microsoft.com/office/drawing/2014/main" id="{9850D4D5-9970-46EC-A9FB-DDC9E3207002}"/>
              </a:ext>
            </a:extLst>
          </p:cNvPr>
          <p:cNvSpPr>
            <a:spLocks noGrp="1"/>
          </p:cNvSpPr>
          <p:nvPr>
            <p:ph idx="1"/>
          </p:nvPr>
        </p:nvSpPr>
        <p:spPr/>
        <p:txBody>
          <a:bodyPr/>
          <a:lstStyle/>
          <a:p>
            <a:r>
              <a:rPr kumimoji="1" lang="en-US" altLang="ja-JP" dirty="0"/>
              <a:t>Make sure you have  ID and the password</a:t>
            </a:r>
            <a:endParaRPr kumimoji="1" lang="ja-JP" altLang="en-US" dirty="0"/>
          </a:p>
        </p:txBody>
      </p:sp>
    </p:spTree>
    <p:extLst>
      <p:ext uri="{BB962C8B-B14F-4D97-AF65-F5344CB8AC3E}">
        <p14:creationId xmlns:p14="http://schemas.microsoft.com/office/powerpoint/2010/main" val="352698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64BF50-E641-4BE4-800B-F80114D187FE}"/>
              </a:ext>
            </a:extLst>
          </p:cNvPr>
          <p:cNvSpPr>
            <a:spLocks noGrp="1"/>
          </p:cNvSpPr>
          <p:nvPr>
            <p:ph type="title"/>
          </p:nvPr>
        </p:nvSpPr>
        <p:spPr/>
        <p:txBody>
          <a:bodyPr>
            <a:normAutofit/>
          </a:bodyPr>
          <a:lstStyle/>
          <a:p>
            <a:r>
              <a:rPr lang="en-US" altLang="ja-JP" dirty="0"/>
              <a:t>Click</a:t>
            </a:r>
            <a:r>
              <a:rPr lang="ja-JP" altLang="en-US" dirty="0"/>
              <a:t> </a:t>
            </a:r>
            <a:r>
              <a:rPr lang="en-US" altLang="ja-JP" dirty="0"/>
              <a:t>“Change reminder settings”</a:t>
            </a:r>
            <a:endParaRPr kumimoji="1" lang="ja-JP" altLang="en-US" dirty="0"/>
          </a:p>
        </p:txBody>
      </p:sp>
      <p:pic>
        <p:nvPicPr>
          <p:cNvPr id="4" name="コンテンツ プレースホルダー 3">
            <a:extLst>
              <a:ext uri="{FF2B5EF4-FFF2-40B4-BE49-F238E27FC236}">
                <a16:creationId xmlns:a16="http://schemas.microsoft.com/office/drawing/2014/main" id="{A4798DD1-4B26-4D44-85E8-AD26D0A129F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259632" y="2132857"/>
            <a:ext cx="6369161" cy="2088232"/>
          </a:xfrm>
          <a:prstGeom prst="rect">
            <a:avLst/>
          </a:prstGeom>
          <a:ln>
            <a:solidFill>
              <a:schemeClr val="tx1"/>
            </a:solidFill>
          </a:ln>
        </p:spPr>
      </p:pic>
      <p:sp>
        <p:nvSpPr>
          <p:cNvPr id="5" name="下矢印 5">
            <a:extLst>
              <a:ext uri="{FF2B5EF4-FFF2-40B4-BE49-F238E27FC236}">
                <a16:creationId xmlns:a16="http://schemas.microsoft.com/office/drawing/2014/main" id="{C0B9F63E-0997-457F-850A-28DA84B945C9}"/>
              </a:ext>
            </a:extLst>
          </p:cNvPr>
          <p:cNvSpPr/>
          <p:nvPr/>
        </p:nvSpPr>
        <p:spPr>
          <a:xfrm rot="1919761">
            <a:off x="5273056" y="1883749"/>
            <a:ext cx="288032" cy="14401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922A357-DED8-448C-B023-35964C36A1B9}"/>
              </a:ext>
            </a:extLst>
          </p:cNvPr>
          <p:cNvSpPr/>
          <p:nvPr/>
        </p:nvSpPr>
        <p:spPr>
          <a:xfrm>
            <a:off x="3419870" y="3290827"/>
            <a:ext cx="1800201" cy="210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004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2448272"/>
          </a:xfrm>
        </p:spPr>
        <p:txBody>
          <a:bodyPr>
            <a:normAutofit fontScale="90000"/>
          </a:bodyPr>
          <a:lstStyle/>
          <a:p>
            <a:pPr algn="l"/>
            <a:br>
              <a:rPr lang="en-US" altLang="ja-JP" sz="3200" dirty="0"/>
            </a:br>
            <a:r>
              <a:rPr lang="ja-JP" altLang="en-US" sz="3600" dirty="0"/>
              <a:t>① </a:t>
            </a:r>
            <a:r>
              <a:rPr lang="en-US" altLang="ja-JP" sz="3600" dirty="0"/>
              <a:t>In the field “All reminders” select </a:t>
            </a:r>
            <a:r>
              <a:rPr lang="en-US" altLang="ja-JP" sz="3600" dirty="0">
                <a:solidFill>
                  <a:srgbClr val="FF0000"/>
                </a:solidFill>
              </a:rPr>
              <a:t>“Receive”</a:t>
            </a:r>
            <a:r>
              <a:rPr lang="en-US" altLang="ja-JP" sz="3600" dirty="0"/>
              <a:t>. </a:t>
            </a:r>
            <a:br>
              <a:rPr lang="en-US" altLang="ja-JP" sz="3600" dirty="0"/>
            </a:br>
            <a:r>
              <a:rPr lang="ja-JP" altLang="en-US" sz="3600" dirty="0"/>
              <a:t>② </a:t>
            </a:r>
            <a:r>
              <a:rPr lang="en-US" altLang="ja-JP" sz="3600" dirty="0"/>
              <a:t>Fill in your regular Email address </a:t>
            </a:r>
            <a:r>
              <a:rPr lang="ja-JP" altLang="en-US" sz="3600" dirty="0"/>
              <a:t>（</a:t>
            </a:r>
            <a:r>
              <a:rPr lang="en-US" altLang="ja-JP" sz="3600" dirty="0"/>
              <a:t>and the </a:t>
            </a:r>
            <a:br>
              <a:rPr lang="en-US" altLang="ja-JP" sz="3600" dirty="0"/>
            </a:br>
            <a:r>
              <a:rPr lang="en-US" altLang="ja-JP" sz="3600" dirty="0"/>
              <a:t>     cellphone Email address</a:t>
            </a:r>
            <a:r>
              <a:rPr lang="ja-JP" altLang="en-US" sz="3600" dirty="0"/>
              <a:t>）</a:t>
            </a:r>
            <a:r>
              <a:rPr lang="en-US" altLang="ja-JP" sz="3600" dirty="0"/>
              <a:t> that you want reminders </a:t>
            </a:r>
            <a:br>
              <a:rPr lang="en-US" altLang="ja-JP" sz="3600" dirty="0"/>
            </a:br>
            <a:r>
              <a:rPr lang="en-US" altLang="ja-JP" sz="3600" dirty="0"/>
              <a:t>     to be sent to. </a:t>
            </a:r>
            <a:br>
              <a:rPr lang="en-US" altLang="ja-JP" sz="3600" dirty="0"/>
            </a:br>
            <a:r>
              <a:rPr lang="en-US" altLang="ja-JP" sz="3600" dirty="0"/>
              <a:t>     </a:t>
            </a:r>
            <a:r>
              <a:rPr lang="en-US" altLang="ja-JP" sz="3100" dirty="0">
                <a:solidFill>
                  <a:srgbClr val="FF0000"/>
                </a:solidFill>
              </a:rPr>
              <a:t>Please use the email address you check daily.</a:t>
            </a:r>
            <a:br>
              <a:rPr lang="en-US" altLang="ja-JP" sz="3200" dirty="0"/>
            </a:br>
            <a:endParaRPr kumimoji="1" lang="ja-JP" altLang="en-US" sz="3200" dirty="0">
              <a:solidFill>
                <a:srgbClr val="FF0000"/>
              </a:solidFill>
            </a:endParaRPr>
          </a:p>
        </p:txBody>
      </p:sp>
      <p:sp>
        <p:nvSpPr>
          <p:cNvPr id="4" name="正方形/長方形 3"/>
          <p:cNvSpPr/>
          <p:nvPr/>
        </p:nvSpPr>
        <p:spPr>
          <a:xfrm>
            <a:off x="4237613" y="3244334"/>
            <a:ext cx="668773" cy="369332"/>
          </a:xfrm>
          <a:prstGeom prst="rect">
            <a:avLst/>
          </a:prstGeom>
        </p:spPr>
        <p:txBody>
          <a:bodyPr wrap="none">
            <a:spAutoFit/>
          </a:bodyPr>
          <a:lstStyle/>
          <a:p>
            <a:r>
              <a:rPr lang="en-US" altLang="ja-JP" dirty="0"/>
              <a:t>Click </a:t>
            </a:r>
            <a:endParaRPr lang="ja-JP"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8" t="11517" r="23652" b="9885"/>
          <a:stretch/>
        </p:blipFill>
        <p:spPr bwMode="auto">
          <a:xfrm>
            <a:off x="1835696" y="2636912"/>
            <a:ext cx="5112568" cy="41451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円/楕円 2">
            <a:extLst>
              <a:ext uri="{FF2B5EF4-FFF2-40B4-BE49-F238E27FC236}">
                <a16:creationId xmlns:a16="http://schemas.microsoft.com/office/drawing/2014/main" id="{1AB87231-9DFF-4A38-8263-D15E3B92F628}"/>
              </a:ext>
            </a:extLst>
          </p:cNvPr>
          <p:cNvSpPr/>
          <p:nvPr/>
        </p:nvSpPr>
        <p:spPr>
          <a:xfrm>
            <a:off x="3131840" y="3140968"/>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C429DB8-BD3F-43D3-8FEE-7E120891F90E}"/>
              </a:ext>
            </a:extLst>
          </p:cNvPr>
          <p:cNvSpPr/>
          <p:nvPr/>
        </p:nvSpPr>
        <p:spPr>
          <a:xfrm>
            <a:off x="2339752" y="3717032"/>
            <a:ext cx="396044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194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484" y="4265836"/>
            <a:ext cx="9036496" cy="1609635"/>
          </a:xfrm>
        </p:spPr>
        <p:txBody>
          <a:bodyPr>
            <a:noAutofit/>
          </a:bodyPr>
          <a:lstStyle/>
          <a:p>
            <a:pPr algn="l"/>
            <a:r>
              <a:rPr lang="ja-JP" altLang="en-US" sz="3200" dirty="0"/>
              <a:t>①　</a:t>
            </a:r>
            <a:r>
              <a:rPr lang="en-US" altLang="ja-JP" sz="3200" dirty="0"/>
              <a:t>Click </a:t>
            </a:r>
            <a:r>
              <a:rPr lang="en-US" altLang="ja-JP" sz="3200" dirty="0">
                <a:solidFill>
                  <a:srgbClr val="FF0000"/>
                </a:solidFill>
              </a:rPr>
              <a:t>“save and sent test mail” </a:t>
            </a:r>
            <a:r>
              <a:rPr lang="en-US" altLang="ja-JP" sz="3200" dirty="0"/>
              <a:t>at the bottom of </a:t>
            </a:r>
            <a:br>
              <a:rPr lang="en-US" altLang="ja-JP" sz="3200" dirty="0"/>
            </a:br>
            <a:r>
              <a:rPr lang="ja-JP" altLang="en-US" sz="3200" dirty="0"/>
              <a:t>　　 </a:t>
            </a:r>
            <a:r>
              <a:rPr lang="en-US" altLang="ja-JP" sz="3200" dirty="0"/>
              <a:t>the screen. </a:t>
            </a:r>
            <a:br>
              <a:rPr lang="en-US" altLang="ja-JP" sz="3200" dirty="0"/>
            </a:br>
            <a:r>
              <a:rPr lang="ja-JP" altLang="en-US" sz="3200" dirty="0"/>
              <a:t>②　</a:t>
            </a:r>
            <a:r>
              <a:rPr lang="en-US" altLang="ja-JP" sz="3200" dirty="0"/>
              <a:t>You will receive the following message: </a:t>
            </a:r>
            <a:endParaRPr kumimoji="1" lang="ja-JP" altLang="en-US" sz="3200" dirty="0"/>
          </a:p>
        </p:txBody>
      </p:sp>
      <p:pic>
        <p:nvPicPr>
          <p:cNvPr id="4" name="コンテンツ プレースホルダー 3">
            <a:extLst>
              <a:ext uri="{FF2B5EF4-FFF2-40B4-BE49-F238E27FC236}">
                <a16:creationId xmlns:a16="http://schemas.microsoft.com/office/drawing/2014/main" id="{6E871797-DB58-48C4-A84A-D53C81BD213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51720" y="332656"/>
            <a:ext cx="5379694" cy="3706012"/>
          </a:xfrm>
          <a:prstGeom prst="rect">
            <a:avLst/>
          </a:prstGeom>
          <a:ln>
            <a:solidFill>
              <a:schemeClr val="tx1"/>
            </a:solidFill>
          </a:ln>
        </p:spPr>
      </p:pic>
      <p:cxnSp>
        <p:nvCxnSpPr>
          <p:cNvPr id="5" name="直線矢印コネクタ 4"/>
          <p:cNvCxnSpPr>
            <a:cxnSpLocks/>
          </p:cNvCxnSpPr>
          <p:nvPr/>
        </p:nvCxnSpPr>
        <p:spPr>
          <a:xfrm flipH="1">
            <a:off x="4759315" y="2028889"/>
            <a:ext cx="1116124" cy="135943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円/楕円 7">
            <a:extLst>
              <a:ext uri="{FF2B5EF4-FFF2-40B4-BE49-F238E27FC236}">
                <a16:creationId xmlns:a16="http://schemas.microsoft.com/office/drawing/2014/main" id="{12EDE9B3-82AE-41D6-8EFB-78D578ADD079}"/>
              </a:ext>
            </a:extLst>
          </p:cNvPr>
          <p:cNvSpPr/>
          <p:nvPr/>
        </p:nvSpPr>
        <p:spPr>
          <a:xfrm>
            <a:off x="3544143" y="982529"/>
            <a:ext cx="634440" cy="1941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9">
            <a:extLst>
              <a:ext uri="{FF2B5EF4-FFF2-40B4-BE49-F238E27FC236}">
                <a16:creationId xmlns:a16="http://schemas.microsoft.com/office/drawing/2014/main" id="{FB287D49-1C16-4AE8-BC10-012F6E3D2D0F}"/>
              </a:ext>
            </a:extLst>
          </p:cNvPr>
          <p:cNvSpPr/>
          <p:nvPr/>
        </p:nvSpPr>
        <p:spPr>
          <a:xfrm>
            <a:off x="3512807" y="1254995"/>
            <a:ext cx="634440" cy="261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0">
            <a:extLst>
              <a:ext uri="{FF2B5EF4-FFF2-40B4-BE49-F238E27FC236}">
                <a16:creationId xmlns:a16="http://schemas.microsoft.com/office/drawing/2014/main" id="{EE6931B4-77A4-4BFF-858E-992210ED7E8B}"/>
              </a:ext>
            </a:extLst>
          </p:cNvPr>
          <p:cNvSpPr/>
          <p:nvPr/>
        </p:nvSpPr>
        <p:spPr>
          <a:xfrm>
            <a:off x="3485333" y="1632653"/>
            <a:ext cx="1886050" cy="2797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16A996A-9913-4B9E-8774-E4113F02079D}"/>
              </a:ext>
            </a:extLst>
          </p:cNvPr>
          <p:cNvSpPr txBox="1"/>
          <p:nvPr/>
        </p:nvSpPr>
        <p:spPr>
          <a:xfrm>
            <a:off x="971600" y="5911052"/>
            <a:ext cx="6153736" cy="646331"/>
          </a:xfrm>
          <a:prstGeom prst="rect">
            <a:avLst/>
          </a:prstGeom>
          <a:noFill/>
          <a:ln>
            <a:solidFill>
              <a:schemeClr val="tx1"/>
            </a:solidFill>
          </a:ln>
        </p:spPr>
        <p:txBody>
          <a:bodyPr wrap="none" rtlCol="0">
            <a:spAutoFit/>
          </a:bodyPr>
          <a:lstStyle/>
          <a:p>
            <a:r>
              <a:rPr lang="en-US" altLang="ja-JP" dirty="0"/>
              <a:t>This email was generated automatically by </a:t>
            </a:r>
            <a:r>
              <a:rPr lang="en-US" altLang="ja-JP" dirty="0" err="1"/>
              <a:t>manaba</a:t>
            </a:r>
            <a:r>
              <a:rPr lang="en-US" altLang="ja-JP" dirty="0"/>
              <a:t> to confirm </a:t>
            </a:r>
          </a:p>
          <a:p>
            <a:r>
              <a:rPr lang="en-US" altLang="ja-JP" dirty="0"/>
              <a:t>if you have set up a correct email address.”</a:t>
            </a:r>
            <a:endParaRPr kumimoji="1" lang="ja-JP" altLang="en-US" dirty="0"/>
          </a:p>
        </p:txBody>
      </p:sp>
    </p:spTree>
    <p:extLst>
      <p:ext uri="{BB962C8B-B14F-4D97-AF65-F5344CB8AC3E}">
        <p14:creationId xmlns:p14="http://schemas.microsoft.com/office/powerpoint/2010/main" val="17273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307"/>
            <a:ext cx="8229600" cy="1143000"/>
          </a:xfrm>
        </p:spPr>
        <p:txBody>
          <a:bodyPr>
            <a:normAutofit fontScale="90000"/>
          </a:bodyPr>
          <a:lstStyle/>
          <a:p>
            <a:r>
              <a:rPr lang="en-US" altLang="ja-JP" sz="2800" dirty="0"/>
              <a:t>Enter “</a:t>
            </a:r>
            <a:r>
              <a:rPr lang="en-US" altLang="ja-JP" sz="2800" dirty="0" err="1"/>
              <a:t>manaba</a:t>
            </a:r>
            <a:r>
              <a:rPr lang="en-US" altLang="ja-JP" sz="2800" dirty="0"/>
              <a:t>” into the search bar or</a:t>
            </a:r>
            <a:br>
              <a:rPr lang="en-US" altLang="ja-JP" sz="2800" dirty="0"/>
            </a:br>
            <a:r>
              <a:rPr lang="en-US" altLang="ja-JP" sz="2800" dirty="0"/>
              <a:t>click the tab “Current Students” on </a:t>
            </a:r>
            <a:br>
              <a:rPr lang="en-US" altLang="ja-JP" sz="2800" dirty="0"/>
            </a:br>
            <a:r>
              <a:rPr lang="en-US" altLang="ja-JP" sz="2800" dirty="0" err="1"/>
              <a:t>Hitotsubashi</a:t>
            </a:r>
            <a:r>
              <a:rPr lang="en-US" altLang="ja-JP" sz="2800" dirty="0"/>
              <a:t> University homepage</a:t>
            </a:r>
            <a:endParaRPr kumimoji="1" lang="ja-JP" altLang="en-US" sz="2800" dirty="0"/>
          </a:p>
        </p:txBody>
      </p:sp>
      <p:pic>
        <p:nvPicPr>
          <p:cNvPr id="4" name="コンテンツ プレースホルダー 3">
            <a:extLst>
              <a:ext uri="{FF2B5EF4-FFF2-40B4-BE49-F238E27FC236}">
                <a16:creationId xmlns:a16="http://schemas.microsoft.com/office/drawing/2014/main" id="{CA2AF2E5-7BA1-4A47-AA3C-99A49566B50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4772" r="12262" b="26609"/>
          <a:stretch/>
        </p:blipFill>
        <p:spPr>
          <a:xfrm>
            <a:off x="457200" y="1832084"/>
            <a:ext cx="8291264" cy="4680520"/>
          </a:xfrm>
          <a:prstGeom prst="rect">
            <a:avLst/>
          </a:prstGeom>
          <a:ln>
            <a:solidFill>
              <a:schemeClr val="tx1"/>
            </a:solidFill>
          </a:ln>
        </p:spPr>
      </p:pic>
      <p:cxnSp>
        <p:nvCxnSpPr>
          <p:cNvPr id="5" name="直線矢印コネクタ 4"/>
          <p:cNvCxnSpPr>
            <a:cxnSpLocks/>
          </p:cNvCxnSpPr>
          <p:nvPr/>
        </p:nvCxnSpPr>
        <p:spPr>
          <a:xfrm>
            <a:off x="5580112" y="1488738"/>
            <a:ext cx="1368152" cy="686692"/>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3320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356" y="190275"/>
            <a:ext cx="8229600" cy="1128600"/>
          </a:xfrm>
        </p:spPr>
        <p:txBody>
          <a:bodyPr>
            <a:noAutofit/>
          </a:bodyPr>
          <a:lstStyle/>
          <a:p>
            <a:r>
              <a:rPr lang="en-US" altLang="ja-JP" sz="3200" dirty="0"/>
              <a:t>Click “Education Systems (CELS, </a:t>
            </a:r>
            <a:r>
              <a:rPr lang="en-US" altLang="ja-JP" sz="3200" dirty="0" err="1"/>
              <a:t>manaba</a:t>
            </a:r>
            <a:r>
              <a:rPr lang="en-US" altLang="ja-JP" sz="3200" dirty="0"/>
              <a:t>)”</a:t>
            </a:r>
            <a:r>
              <a:rPr lang="ja-JP" altLang="en-US" sz="3200" dirty="0"/>
              <a:t>　</a:t>
            </a:r>
            <a:endParaRPr kumimoji="1" lang="ja-JP" altLang="en-US" sz="3200" dirty="0"/>
          </a:p>
        </p:txBody>
      </p:sp>
      <p:sp>
        <p:nvSpPr>
          <p:cNvPr id="8" name="正方形/長方形 7"/>
          <p:cNvSpPr/>
          <p:nvPr/>
        </p:nvSpPr>
        <p:spPr>
          <a:xfrm>
            <a:off x="1043608" y="5877272"/>
            <a:ext cx="2952328" cy="45477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46" t="4309" r="9110" b="6635"/>
          <a:stretch/>
        </p:blipFill>
        <p:spPr bwMode="auto">
          <a:xfrm>
            <a:off x="755576" y="1899685"/>
            <a:ext cx="7632848" cy="4464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正方形/長方形 6"/>
          <p:cNvSpPr/>
          <p:nvPr/>
        </p:nvSpPr>
        <p:spPr>
          <a:xfrm>
            <a:off x="1331640" y="5614327"/>
            <a:ext cx="2016224" cy="54951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330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496" t="9457" r="9466" b="5372"/>
          <a:stretch/>
        </p:blipFill>
        <p:spPr bwMode="auto">
          <a:xfrm>
            <a:off x="611560" y="1916832"/>
            <a:ext cx="7704856"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正方形/長方形 2"/>
          <p:cNvSpPr/>
          <p:nvPr/>
        </p:nvSpPr>
        <p:spPr>
          <a:xfrm>
            <a:off x="6372200" y="4007756"/>
            <a:ext cx="1656184" cy="71738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4380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Enter your Student ID and password</a:t>
            </a:r>
            <a:endParaRPr kumimoji="1" lang="ja-JP" alt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438" t="16124" r="21878" b="8896"/>
          <a:stretch/>
        </p:blipFill>
        <p:spPr bwMode="auto">
          <a:xfrm>
            <a:off x="1403648" y="1844824"/>
            <a:ext cx="6113887" cy="432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035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2D75C-F4A7-4EEC-8BF1-6266D3B9E6A4}"/>
              </a:ext>
            </a:extLst>
          </p:cNvPr>
          <p:cNvSpPr>
            <a:spLocks noGrp="1"/>
          </p:cNvSpPr>
          <p:nvPr>
            <p:ph type="title"/>
          </p:nvPr>
        </p:nvSpPr>
        <p:spPr/>
        <p:txBody>
          <a:bodyPr>
            <a:noAutofit/>
          </a:bodyPr>
          <a:lstStyle/>
          <a:p>
            <a:r>
              <a:rPr kumimoji="1" lang="en-US" altLang="ja-JP" sz="3200" dirty="0">
                <a:solidFill>
                  <a:srgbClr val="00B050"/>
                </a:solidFill>
              </a:rPr>
              <a:t>If you have already registered on CELS</a:t>
            </a:r>
            <a:br>
              <a:rPr kumimoji="1" lang="en-US" altLang="ja-JP" sz="3200" dirty="0"/>
            </a:br>
            <a:r>
              <a:rPr kumimoji="1" lang="en-US" altLang="ja-JP" sz="3200" dirty="0"/>
              <a:t>you will be automatically registered on </a:t>
            </a:r>
            <a:r>
              <a:rPr kumimoji="1" lang="en-US" altLang="ja-JP" sz="3200" dirty="0" err="1"/>
              <a:t>manaba</a:t>
            </a:r>
            <a:endParaRPr kumimoji="1" lang="ja-JP" altLang="en-US" sz="3200" dirty="0"/>
          </a:p>
        </p:txBody>
      </p:sp>
      <p:pic>
        <p:nvPicPr>
          <p:cNvPr id="4" name="Picture 2">
            <a:extLst>
              <a:ext uri="{FF2B5EF4-FFF2-40B4-BE49-F238E27FC236}">
                <a16:creationId xmlns:a16="http://schemas.microsoft.com/office/drawing/2014/main" id="{59D7C00F-4998-41A2-B031-1AA7A7154BB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280" t="9544" r="32553" b="6279"/>
          <a:stretch/>
        </p:blipFill>
        <p:spPr bwMode="auto">
          <a:xfrm>
            <a:off x="1839813" y="1600200"/>
            <a:ext cx="5464374"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56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80304B-48E8-40DF-AF6D-FCFB45B89A89}"/>
              </a:ext>
            </a:extLst>
          </p:cNvPr>
          <p:cNvSpPr>
            <a:spLocks noGrp="1"/>
          </p:cNvSpPr>
          <p:nvPr>
            <p:ph type="title"/>
          </p:nvPr>
        </p:nvSpPr>
        <p:spPr/>
        <p:txBody>
          <a:bodyPr/>
          <a:lstStyle/>
          <a:p>
            <a:r>
              <a:rPr kumimoji="1" lang="en-US" altLang="ja-JP" dirty="0">
                <a:solidFill>
                  <a:srgbClr val="00B050"/>
                </a:solidFill>
              </a:rPr>
              <a:t>Self-registration to the course</a:t>
            </a:r>
            <a:endParaRPr kumimoji="1" lang="ja-JP" altLang="en-US" dirty="0">
              <a:solidFill>
                <a:srgbClr val="00B050"/>
              </a:solidFill>
            </a:endParaRPr>
          </a:p>
        </p:txBody>
      </p:sp>
      <p:sp>
        <p:nvSpPr>
          <p:cNvPr id="3" name="コンテンツ プレースホルダー 2">
            <a:extLst>
              <a:ext uri="{FF2B5EF4-FFF2-40B4-BE49-F238E27FC236}">
                <a16:creationId xmlns:a16="http://schemas.microsoft.com/office/drawing/2014/main" id="{BFE11975-B4B2-47C6-BED3-AD223AE07192}"/>
              </a:ext>
            </a:extLst>
          </p:cNvPr>
          <p:cNvSpPr>
            <a:spLocks noGrp="1"/>
          </p:cNvSpPr>
          <p:nvPr>
            <p:ph idx="1"/>
          </p:nvPr>
        </p:nvSpPr>
        <p:spPr/>
        <p:txBody>
          <a:bodyPr/>
          <a:lstStyle/>
          <a:p>
            <a:r>
              <a:rPr lang="en-US" altLang="ja-JP" dirty="0"/>
              <a:t>If you are still considering which course to take, please make a self-registration.</a:t>
            </a:r>
          </a:p>
          <a:p>
            <a:r>
              <a:rPr lang="en-US" altLang="ja-JP" dirty="0"/>
              <a:t>You can find important information on the course page</a:t>
            </a:r>
          </a:p>
          <a:p>
            <a:pPr marL="0" indent="0">
              <a:buNone/>
            </a:pPr>
            <a:r>
              <a:rPr lang="en-US" altLang="ja-JP" dirty="0"/>
              <a:t>    </a:t>
            </a:r>
            <a:r>
              <a:rPr lang="ja-JP" altLang="en-US" dirty="0"/>
              <a:t>★　</a:t>
            </a:r>
            <a:r>
              <a:rPr lang="en-US" altLang="ja-JP" dirty="0"/>
              <a:t>Zoom links (URL) for logging in to the 	   </a:t>
            </a:r>
          </a:p>
          <a:p>
            <a:pPr marL="0" indent="0">
              <a:buNone/>
            </a:pPr>
            <a:r>
              <a:rPr lang="en-US" altLang="ja-JP" dirty="0"/>
              <a:t>	 classes</a:t>
            </a:r>
          </a:p>
          <a:p>
            <a:pPr marL="0" indent="0">
              <a:buNone/>
            </a:pPr>
            <a:r>
              <a:rPr lang="en-US" altLang="ja-JP" dirty="0"/>
              <a:t>    </a:t>
            </a:r>
            <a:r>
              <a:rPr lang="ja-JP" altLang="en-US" dirty="0"/>
              <a:t>★　</a:t>
            </a:r>
            <a:r>
              <a:rPr lang="en-US" altLang="ja-JP" dirty="0"/>
              <a:t>announcements from the teachers</a:t>
            </a:r>
          </a:p>
          <a:p>
            <a:pPr marL="0" indent="0">
              <a:buNone/>
            </a:pPr>
            <a:r>
              <a:rPr kumimoji="1" lang="ja-JP" altLang="en-US" dirty="0"/>
              <a:t>　</a:t>
            </a:r>
          </a:p>
        </p:txBody>
      </p:sp>
    </p:spTree>
    <p:extLst>
      <p:ext uri="{BB962C8B-B14F-4D97-AF65-F5344CB8AC3E}">
        <p14:creationId xmlns:p14="http://schemas.microsoft.com/office/powerpoint/2010/main" val="310441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Click the button “English”</a:t>
            </a:r>
            <a:endParaRPr kumimoji="1" lang="ja-JP" alt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32" t="4818" r="11962" b="7682"/>
          <a:stretch/>
        </p:blipFill>
        <p:spPr bwMode="auto">
          <a:xfrm>
            <a:off x="755576" y="1916832"/>
            <a:ext cx="7272808" cy="453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7020272" y="2636912"/>
            <a:ext cx="864096" cy="43204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846261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444</Words>
  <Application>Microsoft Office PowerPoint</Application>
  <PresentationFormat>画面に合わせる (4:3)</PresentationFormat>
  <Paragraphs>43</Paragraphs>
  <Slides>22</Slides>
  <Notes>1</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22</vt:i4>
      </vt:variant>
    </vt:vector>
  </HeadingPairs>
  <TitlesOfParts>
    <vt:vector size="25" baseType="lpstr">
      <vt:lpstr>Arial</vt:lpstr>
      <vt:lpstr>Calibri</vt:lpstr>
      <vt:lpstr>Office ​​テーマ</vt:lpstr>
      <vt:lpstr>How to use manaba  </vt:lpstr>
      <vt:lpstr>Login to manaba</vt:lpstr>
      <vt:lpstr>Enter “manaba” into the search bar or click the tab “Current Students” on  Hitotsubashi University homepage</vt:lpstr>
      <vt:lpstr>Click “Education Systems (CELS, manaba)”　</vt:lpstr>
      <vt:lpstr>PowerPoint プレゼンテーション</vt:lpstr>
      <vt:lpstr>Enter your Student ID and password</vt:lpstr>
      <vt:lpstr>If you have already registered on CELS you will be automatically registered on manaba</vt:lpstr>
      <vt:lpstr>Self-registration to the course</vt:lpstr>
      <vt:lpstr>Click the button “English”</vt:lpstr>
      <vt:lpstr> Click  “Search and register for courses” in the box “About Self Registration”</vt:lpstr>
      <vt:lpstr>Enter the course title E.g. “Basic Japanese”</vt:lpstr>
      <vt:lpstr>A list of courses will appear. Click “Basic Japanese I”</vt:lpstr>
      <vt:lpstr>Click “Basic Japanese I”</vt:lpstr>
      <vt:lpstr> After you click the button “Register”, the following message will be displayed. ”Self registration is complete. If you would like to finalize the registration, please do so using the Student Information System.” </vt:lpstr>
      <vt:lpstr>When the self-registration is complete,  the course will be added to “My Courses” list.</vt:lpstr>
      <vt:lpstr>NOTE!</vt:lpstr>
      <vt:lpstr>Receive manaba COURSE NEWS via mail</vt:lpstr>
      <vt:lpstr>PowerPoint プレゼンテーション</vt:lpstr>
      <vt:lpstr>Click “Settings”</vt:lpstr>
      <vt:lpstr>Click “Change reminder settings”</vt:lpstr>
      <vt:lpstr> ① In the field “All reminders” select “Receive”.  ② Fill in your regular Email address （and the       cellphone Email address） that you want reminders       to be sent to.       Please use the email address you check daily. </vt:lpstr>
      <vt:lpstr>①　Click “save and sent test mail” at the bottom of  　　 the screen.  ②　You will receive the following message: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manabaの使い方</dc:title>
  <dc:creator>FJ-USER</dc:creator>
  <cp:lastModifiedBy>Ekaterina Tsoy</cp:lastModifiedBy>
  <cp:revision>72</cp:revision>
  <dcterms:created xsi:type="dcterms:W3CDTF">2020-04-04T07:14:33Z</dcterms:created>
  <dcterms:modified xsi:type="dcterms:W3CDTF">2020-04-10T13:56:06Z</dcterms:modified>
</cp:coreProperties>
</file>