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019925" cy="10115550"/>
  <p:notesSz cx="6807200" cy="9939338"/>
  <p:defaultTextStyle>
    <a:defPPr>
      <a:defRPr lang="ja-JP"/>
    </a:defPPr>
    <a:lvl1pPr marL="0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1pPr>
    <a:lvl2pPr marL="467230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2pPr>
    <a:lvl3pPr marL="934460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3pPr>
    <a:lvl4pPr marL="1401690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4pPr>
    <a:lvl5pPr marL="1868918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5pPr>
    <a:lvl6pPr marL="2336150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6pPr>
    <a:lvl7pPr marL="2803379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7pPr>
    <a:lvl8pPr marL="3270609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8pPr>
    <a:lvl9pPr marL="3737838" algn="l" defTabSz="934460" rtl="0" eaLnBrk="1" latinLnBrk="0" hangingPunct="1">
      <a:defRPr kumimoji="1" sz="18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1750A8F-EC60-41F7-A2DD-F847E349D65C}">
          <p14:sldIdLst>
            <p14:sldId id="256"/>
          </p14:sldIdLst>
        </p14:section>
        <p14:section name="裏面" id="{D2B25589-2379-4667-801C-BFA1140241A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69FB3"/>
    <a:srgbClr val="6BB4C5"/>
    <a:srgbClr val="00CC99"/>
    <a:srgbClr val="56B3BC"/>
    <a:srgbClr val="F8F8F8"/>
    <a:srgbClr val="E7A29D"/>
    <a:srgbClr val="FFFF66"/>
    <a:srgbClr val="FAF7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2949787" cy="498693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6" y="3"/>
            <a:ext cx="2949787" cy="498693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3DE60398-E5C7-40FA-A001-C1F761B8D97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3013"/>
            <a:ext cx="23272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0"/>
            <a:ext cx="5445760" cy="3913616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440650"/>
            <a:ext cx="2949787" cy="498692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6" y="9440650"/>
            <a:ext cx="2949787" cy="498692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C5D61609-F2D2-43B4-9384-5B5642C3ED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27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1pPr>
    <a:lvl2pPr marL="467230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2pPr>
    <a:lvl3pPr marL="934460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3pPr>
    <a:lvl4pPr marL="1401690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4pPr>
    <a:lvl5pPr marL="1868918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5pPr>
    <a:lvl6pPr marL="2336150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6pPr>
    <a:lvl7pPr marL="2803379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7pPr>
    <a:lvl8pPr marL="3270609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8pPr>
    <a:lvl9pPr marL="3737838" algn="l" defTabSz="934460" rtl="0" eaLnBrk="1" latinLnBrk="0" hangingPunct="1">
      <a:defRPr kumimoji="1" sz="1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3013"/>
            <a:ext cx="2327275" cy="33575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61609-F2D2-43B4-9384-5B5642C3ED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32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495" y="1655485"/>
            <a:ext cx="5966936" cy="3521710"/>
          </a:xfrm>
        </p:spPr>
        <p:txBody>
          <a:bodyPr anchor="b"/>
          <a:lstStyle>
            <a:lvl1pPr algn="ctr">
              <a:defRPr sz="460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7491" y="5313006"/>
            <a:ext cx="5264944" cy="2442249"/>
          </a:xfrm>
        </p:spPr>
        <p:txBody>
          <a:bodyPr/>
          <a:lstStyle>
            <a:lvl1pPr marL="0" indent="0" algn="ctr">
              <a:buNone/>
              <a:defRPr sz="1842"/>
            </a:lvl1pPr>
            <a:lvl2pPr marL="350992" indent="0" algn="ctr">
              <a:buNone/>
              <a:defRPr sz="1535"/>
            </a:lvl2pPr>
            <a:lvl3pPr marL="701985" indent="0" algn="ctr">
              <a:buNone/>
              <a:defRPr sz="1382"/>
            </a:lvl3pPr>
            <a:lvl4pPr marL="1052977" indent="0" algn="ctr">
              <a:buNone/>
              <a:defRPr sz="1228"/>
            </a:lvl4pPr>
            <a:lvl5pPr marL="1403970" indent="0" algn="ctr">
              <a:buNone/>
              <a:defRPr sz="1228"/>
            </a:lvl5pPr>
            <a:lvl6pPr marL="1754962" indent="0" algn="ctr">
              <a:buNone/>
              <a:defRPr sz="1228"/>
            </a:lvl6pPr>
            <a:lvl7pPr marL="2105955" indent="0" algn="ctr">
              <a:buNone/>
              <a:defRPr sz="1228"/>
            </a:lvl7pPr>
            <a:lvl8pPr marL="2456947" indent="0" algn="ctr">
              <a:buNone/>
              <a:defRPr sz="1228"/>
            </a:lvl8pPr>
            <a:lvl9pPr marL="2807940" indent="0" algn="ctr">
              <a:buNone/>
              <a:defRPr sz="122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30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09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23636" y="538561"/>
            <a:ext cx="1513671" cy="857246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2620" y="538561"/>
            <a:ext cx="4453265" cy="857246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38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66" y="2521866"/>
            <a:ext cx="6054685" cy="4207787"/>
          </a:xfrm>
        </p:spPr>
        <p:txBody>
          <a:bodyPr anchor="b"/>
          <a:lstStyle>
            <a:lvl1pPr>
              <a:defRPr sz="460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966" y="6769460"/>
            <a:ext cx="6054685" cy="2212776"/>
          </a:xfrm>
        </p:spPr>
        <p:txBody>
          <a:bodyPr/>
          <a:lstStyle>
            <a:lvl1pPr marL="0" indent="0">
              <a:buNone/>
              <a:defRPr sz="1842">
                <a:solidFill>
                  <a:schemeClr val="tx1"/>
                </a:solidFill>
              </a:defRPr>
            </a:lvl1pPr>
            <a:lvl2pPr marL="350992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2pPr>
            <a:lvl3pPr marL="701985" indent="0">
              <a:buNone/>
              <a:defRPr sz="1382">
                <a:solidFill>
                  <a:schemeClr val="tx1">
                    <a:tint val="75000"/>
                  </a:schemeClr>
                </a:solidFill>
              </a:defRPr>
            </a:lvl3pPr>
            <a:lvl4pPr marL="105297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403970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175496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10595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45694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2807940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3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620" y="2692797"/>
            <a:ext cx="2983468" cy="64182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3837" y="2692797"/>
            <a:ext cx="2983468" cy="64182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74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6" y="538564"/>
            <a:ext cx="6054685" cy="19552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537" y="2479716"/>
            <a:ext cx="2969757" cy="1215270"/>
          </a:xfrm>
        </p:spPr>
        <p:txBody>
          <a:bodyPr anchor="b"/>
          <a:lstStyle>
            <a:lvl1pPr marL="0" indent="0">
              <a:buNone/>
              <a:defRPr sz="1842" b="1"/>
            </a:lvl1pPr>
            <a:lvl2pPr marL="350992" indent="0">
              <a:buNone/>
              <a:defRPr sz="1535" b="1"/>
            </a:lvl2pPr>
            <a:lvl3pPr marL="701985" indent="0">
              <a:buNone/>
              <a:defRPr sz="1382" b="1"/>
            </a:lvl3pPr>
            <a:lvl4pPr marL="1052977" indent="0">
              <a:buNone/>
              <a:defRPr sz="1228" b="1"/>
            </a:lvl4pPr>
            <a:lvl5pPr marL="1403970" indent="0">
              <a:buNone/>
              <a:defRPr sz="1228" b="1"/>
            </a:lvl5pPr>
            <a:lvl6pPr marL="1754962" indent="0">
              <a:buNone/>
              <a:defRPr sz="1228" b="1"/>
            </a:lvl6pPr>
            <a:lvl7pPr marL="2105955" indent="0">
              <a:buNone/>
              <a:defRPr sz="1228" b="1"/>
            </a:lvl7pPr>
            <a:lvl8pPr marL="2456947" indent="0">
              <a:buNone/>
              <a:defRPr sz="1228" b="1"/>
            </a:lvl8pPr>
            <a:lvl9pPr marL="2807940" indent="0">
              <a:buNone/>
              <a:defRPr sz="122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537" y="3694988"/>
            <a:ext cx="2969757" cy="54347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3838" y="2479716"/>
            <a:ext cx="2984382" cy="1215270"/>
          </a:xfrm>
        </p:spPr>
        <p:txBody>
          <a:bodyPr anchor="b"/>
          <a:lstStyle>
            <a:lvl1pPr marL="0" indent="0">
              <a:buNone/>
              <a:defRPr sz="1842" b="1"/>
            </a:lvl1pPr>
            <a:lvl2pPr marL="350992" indent="0">
              <a:buNone/>
              <a:defRPr sz="1535" b="1"/>
            </a:lvl2pPr>
            <a:lvl3pPr marL="701985" indent="0">
              <a:buNone/>
              <a:defRPr sz="1382" b="1"/>
            </a:lvl3pPr>
            <a:lvl4pPr marL="1052977" indent="0">
              <a:buNone/>
              <a:defRPr sz="1228" b="1"/>
            </a:lvl4pPr>
            <a:lvl5pPr marL="1403970" indent="0">
              <a:buNone/>
              <a:defRPr sz="1228" b="1"/>
            </a:lvl5pPr>
            <a:lvl6pPr marL="1754962" indent="0">
              <a:buNone/>
              <a:defRPr sz="1228" b="1"/>
            </a:lvl6pPr>
            <a:lvl7pPr marL="2105955" indent="0">
              <a:buNone/>
              <a:defRPr sz="1228" b="1"/>
            </a:lvl7pPr>
            <a:lvl8pPr marL="2456947" indent="0">
              <a:buNone/>
              <a:defRPr sz="1228" b="1"/>
            </a:lvl8pPr>
            <a:lvl9pPr marL="2807940" indent="0">
              <a:buNone/>
              <a:defRPr sz="122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53838" y="3694988"/>
            <a:ext cx="2984382" cy="54347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8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57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5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674370"/>
            <a:ext cx="2264109" cy="2360295"/>
          </a:xfrm>
        </p:spPr>
        <p:txBody>
          <a:bodyPr anchor="b"/>
          <a:lstStyle>
            <a:lvl1pPr>
              <a:defRPr sz="24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383" y="1456456"/>
            <a:ext cx="3553837" cy="7188597"/>
          </a:xfrm>
        </p:spPr>
        <p:txBody>
          <a:bodyPr/>
          <a:lstStyle>
            <a:lvl1pPr>
              <a:defRPr sz="2457"/>
            </a:lvl1pPr>
            <a:lvl2pPr>
              <a:defRPr sz="2150"/>
            </a:lvl2pPr>
            <a:lvl3pPr>
              <a:defRPr sz="1842"/>
            </a:lvl3pPr>
            <a:lvl4pPr>
              <a:defRPr sz="1535"/>
            </a:lvl4pPr>
            <a:lvl5pPr>
              <a:defRPr sz="1535"/>
            </a:lvl5pPr>
            <a:lvl6pPr>
              <a:defRPr sz="1535"/>
            </a:lvl6pPr>
            <a:lvl7pPr>
              <a:defRPr sz="1535"/>
            </a:lvl7pPr>
            <a:lvl8pPr>
              <a:defRPr sz="1535"/>
            </a:lvl8pPr>
            <a:lvl9pPr>
              <a:defRPr sz="15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534" y="3034667"/>
            <a:ext cx="2264109" cy="5622092"/>
          </a:xfrm>
        </p:spPr>
        <p:txBody>
          <a:bodyPr/>
          <a:lstStyle>
            <a:lvl1pPr marL="0" indent="0">
              <a:buNone/>
              <a:defRPr sz="1228"/>
            </a:lvl1pPr>
            <a:lvl2pPr marL="350992" indent="0">
              <a:buNone/>
              <a:defRPr sz="1075"/>
            </a:lvl2pPr>
            <a:lvl3pPr marL="701985" indent="0">
              <a:buNone/>
              <a:defRPr sz="921"/>
            </a:lvl3pPr>
            <a:lvl4pPr marL="1052977" indent="0">
              <a:buNone/>
              <a:defRPr sz="768"/>
            </a:lvl4pPr>
            <a:lvl5pPr marL="1403970" indent="0">
              <a:buNone/>
              <a:defRPr sz="768"/>
            </a:lvl5pPr>
            <a:lvl6pPr marL="1754962" indent="0">
              <a:buNone/>
              <a:defRPr sz="768"/>
            </a:lvl6pPr>
            <a:lvl7pPr marL="2105955" indent="0">
              <a:buNone/>
              <a:defRPr sz="768"/>
            </a:lvl7pPr>
            <a:lvl8pPr marL="2456947" indent="0">
              <a:buNone/>
              <a:defRPr sz="768"/>
            </a:lvl8pPr>
            <a:lvl9pPr marL="2807940" indent="0">
              <a:buNone/>
              <a:defRPr sz="76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0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674370"/>
            <a:ext cx="2264109" cy="2360295"/>
          </a:xfrm>
        </p:spPr>
        <p:txBody>
          <a:bodyPr anchor="b"/>
          <a:lstStyle>
            <a:lvl1pPr>
              <a:defRPr sz="24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84383" y="1456456"/>
            <a:ext cx="3553837" cy="7188597"/>
          </a:xfrm>
        </p:spPr>
        <p:txBody>
          <a:bodyPr anchor="t"/>
          <a:lstStyle>
            <a:lvl1pPr marL="0" indent="0">
              <a:buNone/>
              <a:defRPr sz="2457"/>
            </a:lvl1pPr>
            <a:lvl2pPr marL="350992" indent="0">
              <a:buNone/>
              <a:defRPr sz="2150"/>
            </a:lvl2pPr>
            <a:lvl3pPr marL="701985" indent="0">
              <a:buNone/>
              <a:defRPr sz="1842"/>
            </a:lvl3pPr>
            <a:lvl4pPr marL="1052977" indent="0">
              <a:buNone/>
              <a:defRPr sz="1535"/>
            </a:lvl4pPr>
            <a:lvl5pPr marL="1403970" indent="0">
              <a:buNone/>
              <a:defRPr sz="1535"/>
            </a:lvl5pPr>
            <a:lvl6pPr marL="1754962" indent="0">
              <a:buNone/>
              <a:defRPr sz="1535"/>
            </a:lvl6pPr>
            <a:lvl7pPr marL="2105955" indent="0">
              <a:buNone/>
              <a:defRPr sz="1535"/>
            </a:lvl7pPr>
            <a:lvl8pPr marL="2456947" indent="0">
              <a:buNone/>
              <a:defRPr sz="1535"/>
            </a:lvl8pPr>
            <a:lvl9pPr marL="2807940" indent="0">
              <a:buNone/>
              <a:defRPr sz="153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534" y="3034667"/>
            <a:ext cx="2264109" cy="5622092"/>
          </a:xfrm>
        </p:spPr>
        <p:txBody>
          <a:bodyPr/>
          <a:lstStyle>
            <a:lvl1pPr marL="0" indent="0">
              <a:buNone/>
              <a:defRPr sz="1228"/>
            </a:lvl1pPr>
            <a:lvl2pPr marL="350992" indent="0">
              <a:buNone/>
              <a:defRPr sz="1075"/>
            </a:lvl2pPr>
            <a:lvl3pPr marL="701985" indent="0">
              <a:buNone/>
              <a:defRPr sz="921"/>
            </a:lvl3pPr>
            <a:lvl4pPr marL="1052977" indent="0">
              <a:buNone/>
              <a:defRPr sz="768"/>
            </a:lvl4pPr>
            <a:lvl5pPr marL="1403970" indent="0">
              <a:buNone/>
              <a:defRPr sz="768"/>
            </a:lvl5pPr>
            <a:lvl6pPr marL="1754962" indent="0">
              <a:buNone/>
              <a:defRPr sz="768"/>
            </a:lvl6pPr>
            <a:lvl7pPr marL="2105955" indent="0">
              <a:buNone/>
              <a:defRPr sz="768"/>
            </a:lvl7pPr>
            <a:lvl8pPr marL="2456947" indent="0">
              <a:buNone/>
              <a:defRPr sz="768"/>
            </a:lvl8pPr>
            <a:lvl9pPr marL="2807940" indent="0">
              <a:buNone/>
              <a:defRPr sz="76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07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622" y="538564"/>
            <a:ext cx="6054685" cy="1955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22" y="2692797"/>
            <a:ext cx="6054685" cy="6418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620" y="9375621"/>
            <a:ext cx="1579483" cy="53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68C63-0688-41B8-850C-527BD77D1ACF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5352" y="9375621"/>
            <a:ext cx="2369225" cy="53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57824" y="9375621"/>
            <a:ext cx="1579483" cy="53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B86C5-5C8E-4125-A758-ED54D5951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71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01985" rtl="0" eaLnBrk="1" latinLnBrk="0" hangingPunct="1">
        <a:lnSpc>
          <a:spcPct val="90000"/>
        </a:lnSpc>
        <a:spcBef>
          <a:spcPct val="0"/>
        </a:spcBef>
        <a:buNone/>
        <a:defRPr kumimoji="1" sz="3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5496" indent="-175496" algn="l" defTabSz="701985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kumimoji="1"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26489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877481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535" kern="1200">
          <a:solidFill>
            <a:schemeClr val="tx1"/>
          </a:solidFill>
          <a:latin typeface="+mn-lt"/>
          <a:ea typeface="+mn-ea"/>
          <a:cs typeface="+mn-cs"/>
        </a:defRPr>
      </a:lvl3pPr>
      <a:lvl4pPr marL="1228474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4pPr>
      <a:lvl5pPr marL="1579466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5pPr>
      <a:lvl6pPr marL="1930458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6pPr>
      <a:lvl7pPr marL="2281451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7pPr>
      <a:lvl8pPr marL="2632443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8pPr>
      <a:lvl9pPr marL="2983436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1pPr>
      <a:lvl2pPr marL="350992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2pPr>
      <a:lvl3pPr marL="701985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3pPr>
      <a:lvl4pPr marL="1052977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4pPr>
      <a:lvl5pPr marL="1403970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5pPr>
      <a:lvl6pPr marL="1754962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6pPr>
      <a:lvl7pPr marL="2105955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7pPr>
      <a:lvl8pPr marL="2456947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8pPr>
      <a:lvl9pPr marL="2807940" algn="l" defTabSz="701985" rtl="0" eaLnBrk="1" latinLnBrk="0" hangingPunct="1">
        <a:defRPr kumimoji="1" sz="13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リボン: 上に曲がる 31">
            <a:extLst>
              <a:ext uri="{FF2B5EF4-FFF2-40B4-BE49-F238E27FC236}">
                <a16:creationId xmlns:a16="http://schemas.microsoft.com/office/drawing/2014/main" id="{4ADFC766-C3A7-4F38-9291-4BF8182CD237}"/>
              </a:ext>
            </a:extLst>
          </p:cNvPr>
          <p:cNvSpPr/>
          <p:nvPr/>
        </p:nvSpPr>
        <p:spPr>
          <a:xfrm>
            <a:off x="91438" y="4555076"/>
            <a:ext cx="6808827" cy="3115328"/>
          </a:xfrm>
          <a:prstGeom prst="ribbon2">
            <a:avLst>
              <a:gd name="adj1" fmla="val 13727"/>
              <a:gd name="adj2" fmla="val 75000"/>
            </a:avLst>
          </a:prstGeom>
          <a:noFill/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96" y="185864"/>
            <a:ext cx="1093025" cy="9028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2" y="824229"/>
            <a:ext cx="5085826" cy="80334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104129" y="1938544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本学の海外留学制度について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22253" y="2386077"/>
            <a:ext cx="1614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(13:15</a:t>
            </a:r>
            <a:r>
              <a:rPr lang="ja-JP" altLang="en-US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～</a:t>
            </a:r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14:45)</a:t>
            </a:r>
            <a:endParaRPr lang="ja-JP" altLang="en-US" sz="1600" b="1" dirty="0">
              <a:latin typeface="小塚明朝 Pr6N M" panose="02020600000000000000" pitchFamily="18" charset="-128"/>
              <a:ea typeface="小塚明朝 Pr6N M" panose="020206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50512" y="3206396"/>
            <a:ext cx="5316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</a:t>
            </a: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17731" y="3530546"/>
            <a:ext cx="14893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個別相談</a:t>
            </a:r>
            <a:r>
              <a:rPr lang="ja-JP" altLang="en-US" sz="20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会　</a:t>
            </a:r>
            <a:endParaRPr lang="en-US" altLang="ja-JP" sz="2000" b="1" dirty="0">
              <a:solidFill>
                <a:srgbClr val="FF0000"/>
              </a:solidFill>
              <a:latin typeface="小塚明朝 Pr6N M" panose="02020600000000000000" pitchFamily="18" charset="-128"/>
              <a:ea typeface="小塚明朝 Pr6N M" panose="020206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9985" y="7944275"/>
            <a:ext cx="52664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lang="en-US" altLang="ja-JP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日（水）  </a:t>
            </a:r>
            <a:endParaRPr lang="en-US" altLang="ja-JP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13:15</a:t>
            </a:r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17:00</a:t>
            </a:r>
            <a:endParaRPr lang="ja-JP" altLang="en-US" sz="2800" b="1" strike="sngStrike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02981" y="8475227"/>
            <a:ext cx="1953788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（開場 </a:t>
            </a:r>
            <a:r>
              <a:rPr lang="en-US" altLang="ja-JP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13:00</a:t>
            </a:r>
            <a:r>
              <a:rPr lang="ja-JP" altLang="en-US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8159" y="8953990"/>
            <a:ext cx="4201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会場：東キャンパス　</a:t>
            </a:r>
            <a:endParaRPr lang="en-US" altLang="ja-JP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マーキュリータワー７</a:t>
            </a:r>
            <a:r>
              <a:rPr lang="en-US" altLang="ja-JP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</a:t>
            </a:r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000" b="1" strike="sngStrike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3015" y="9672701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＊当日は直接会場へお越しください。</a:t>
            </a:r>
          </a:p>
          <a:p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＊内容は変更となる場合がございます。</a:t>
            </a:r>
            <a:endParaRPr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73332" y="9749645"/>
            <a:ext cx="1172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主催：一橋大学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2" y="527949"/>
            <a:ext cx="4027903" cy="171358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1592904" y="-28593"/>
            <a:ext cx="3986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</a:t>
            </a:r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５年度　第２回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93E357F-3A2D-496C-B778-44D74E7AF97B}"/>
              </a:ext>
            </a:extLst>
          </p:cNvPr>
          <p:cNvSpPr txBox="1"/>
          <p:nvPr/>
        </p:nvSpPr>
        <p:spPr>
          <a:xfrm>
            <a:off x="4569721" y="2868266"/>
            <a:ext cx="420308" cy="375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ea typeface="小塚明朝 Pr6N M" panose="02020600000000000000"/>
              </a:rPr>
              <a:t>　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4827EDF-418B-49E8-A50B-7B5088ABAA77}"/>
              </a:ext>
            </a:extLst>
          </p:cNvPr>
          <p:cNvSpPr txBox="1"/>
          <p:nvPr/>
        </p:nvSpPr>
        <p:spPr>
          <a:xfrm>
            <a:off x="3147023" y="4043731"/>
            <a:ext cx="2254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@</a:t>
            </a:r>
            <a:r>
              <a:rPr lang="ja-JP" altLang="en-US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マーキュリーホール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33F7C48-EB5B-471C-8B81-7236883AC069}"/>
              </a:ext>
            </a:extLst>
          </p:cNvPr>
          <p:cNvSpPr txBox="1"/>
          <p:nvPr/>
        </p:nvSpPr>
        <p:spPr>
          <a:xfrm>
            <a:off x="2253103" y="2380753"/>
            <a:ext cx="3524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@</a:t>
            </a:r>
            <a:r>
              <a:rPr lang="ja-JP" altLang="en-US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マーキュリータワー ７</a:t>
            </a:r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F</a:t>
            </a:r>
            <a:r>
              <a:rPr lang="ja-JP" altLang="en-US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会議室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38B17A86-4668-44E2-8525-B39F39D0C16F}"/>
              </a:ext>
            </a:extLst>
          </p:cNvPr>
          <p:cNvSpPr/>
          <p:nvPr/>
        </p:nvSpPr>
        <p:spPr>
          <a:xfrm>
            <a:off x="5473505" y="7898953"/>
            <a:ext cx="1500448" cy="367722"/>
          </a:xfrm>
          <a:prstGeom prst="wedgeRoundRectCallout">
            <a:avLst>
              <a:gd name="adj1" fmla="val 10053"/>
              <a:gd name="adj2" fmla="val 41922"/>
              <a:gd name="adj3" fmla="val 16667"/>
            </a:avLst>
          </a:prstGeom>
          <a:solidFill>
            <a:schemeClr val="bg1"/>
          </a:solidFill>
          <a:ln w="38100">
            <a:solidFill>
              <a:srgbClr val="469F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BB5B414-9FB2-4D78-9970-02021525A28B}"/>
              </a:ext>
            </a:extLst>
          </p:cNvPr>
          <p:cNvSpPr txBox="1"/>
          <p:nvPr/>
        </p:nvSpPr>
        <p:spPr>
          <a:xfrm>
            <a:off x="5547187" y="7908570"/>
            <a:ext cx="1398804" cy="3770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ea typeface="小塚明朝 Pr6N M" panose="02020600000000000000"/>
              </a:rPr>
              <a:t>会場はこちら</a:t>
            </a:r>
            <a:r>
              <a:rPr lang="ja-JP" altLang="en-US" sz="800" b="1" dirty="0">
                <a:ea typeface="小塚明朝 Pr6N M" panose="02020600000000000000"/>
              </a:rPr>
              <a:t>↓</a:t>
            </a:r>
            <a:endParaRPr kumimoji="1" lang="en-US" altLang="ja-JP" sz="800" b="1" dirty="0">
              <a:ea typeface="小塚明朝 Pr6N M" panose="02020600000000000000"/>
            </a:endParaRPr>
          </a:p>
          <a:p>
            <a:r>
              <a:rPr kumimoji="1" lang="ja-JP" altLang="en-US" sz="1050" b="1" dirty="0">
                <a:ea typeface="小塚明朝 Pr6N M" panose="02020600000000000000"/>
              </a:rPr>
              <a:t>マーキュリータワー</a:t>
            </a:r>
          </a:p>
        </p:txBody>
      </p:sp>
      <p:sp>
        <p:nvSpPr>
          <p:cNvPr id="28" name="吹き出し: 角を丸めた四角形 27">
            <a:extLst>
              <a:ext uri="{FF2B5EF4-FFF2-40B4-BE49-F238E27FC236}">
                <a16:creationId xmlns:a16="http://schemas.microsoft.com/office/drawing/2014/main" id="{B2BF491A-A683-4308-9C5B-E2387811103B}"/>
              </a:ext>
            </a:extLst>
          </p:cNvPr>
          <p:cNvSpPr/>
          <p:nvPr/>
        </p:nvSpPr>
        <p:spPr>
          <a:xfrm>
            <a:off x="1008038" y="4024373"/>
            <a:ext cx="1983651" cy="429417"/>
          </a:xfrm>
          <a:prstGeom prst="wedgeRoundRectCallout">
            <a:avLst>
              <a:gd name="adj1" fmla="val 48851"/>
              <a:gd name="adj2" fmla="val 24939"/>
              <a:gd name="adj3" fmla="val 16667"/>
            </a:avLst>
          </a:prstGeom>
          <a:solidFill>
            <a:schemeClr val="bg1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497E207-552D-417E-8AB5-BAC3C8A4B9D9}"/>
              </a:ext>
            </a:extLst>
          </p:cNvPr>
          <p:cNvSpPr txBox="1"/>
          <p:nvPr/>
        </p:nvSpPr>
        <p:spPr>
          <a:xfrm>
            <a:off x="1053578" y="4110221"/>
            <a:ext cx="1983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個別相談会（ブース形式）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5FF09A0-3334-44FF-83CF-9A3E25288942}"/>
              </a:ext>
            </a:extLst>
          </p:cNvPr>
          <p:cNvSpPr/>
          <p:nvPr/>
        </p:nvSpPr>
        <p:spPr>
          <a:xfrm>
            <a:off x="879273" y="2653450"/>
            <a:ext cx="5518096" cy="870485"/>
          </a:xfrm>
          <a:prstGeom prst="rect">
            <a:avLst/>
          </a:prstGeom>
          <a:solidFill>
            <a:schemeClr val="bg1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C9DD9C0-1E8F-4DE0-9E9D-B199D319C2DB}"/>
              </a:ext>
            </a:extLst>
          </p:cNvPr>
          <p:cNvSpPr txBox="1"/>
          <p:nvPr/>
        </p:nvSpPr>
        <p:spPr>
          <a:xfrm>
            <a:off x="1069694" y="2706280"/>
            <a:ext cx="4915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海外留学の準備について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　海外語学研修（英語）</a:t>
            </a:r>
            <a:r>
              <a:rPr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サマースクール等留学制度について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３　海外派遣留学制度について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　おすすめ協定校ご紹介～ひろがるネットワーク</a:t>
            </a:r>
          </a:p>
        </p:txBody>
      </p:sp>
      <p:sp>
        <p:nvSpPr>
          <p:cNvPr id="48" name="星: 5 pt 47">
            <a:extLst>
              <a:ext uri="{FF2B5EF4-FFF2-40B4-BE49-F238E27FC236}">
                <a16:creationId xmlns:a16="http://schemas.microsoft.com/office/drawing/2014/main" id="{51FC55F6-84B9-4499-A30A-2D87CAF08EF0}"/>
              </a:ext>
            </a:extLst>
          </p:cNvPr>
          <p:cNvSpPr/>
          <p:nvPr/>
        </p:nvSpPr>
        <p:spPr>
          <a:xfrm>
            <a:off x="412130" y="2630637"/>
            <a:ext cx="208092" cy="192707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星: 5 pt 65">
            <a:extLst>
              <a:ext uri="{FF2B5EF4-FFF2-40B4-BE49-F238E27FC236}">
                <a16:creationId xmlns:a16="http://schemas.microsoft.com/office/drawing/2014/main" id="{E5084DA0-4A30-4878-864C-54629087E897}"/>
              </a:ext>
            </a:extLst>
          </p:cNvPr>
          <p:cNvSpPr/>
          <p:nvPr/>
        </p:nvSpPr>
        <p:spPr>
          <a:xfrm>
            <a:off x="149985" y="2325852"/>
            <a:ext cx="350320" cy="295701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星: 5 pt 68">
            <a:extLst>
              <a:ext uri="{FF2B5EF4-FFF2-40B4-BE49-F238E27FC236}">
                <a16:creationId xmlns:a16="http://schemas.microsoft.com/office/drawing/2014/main" id="{95A412DA-83FF-489C-918D-1891D96B1A32}"/>
              </a:ext>
            </a:extLst>
          </p:cNvPr>
          <p:cNvSpPr/>
          <p:nvPr/>
        </p:nvSpPr>
        <p:spPr>
          <a:xfrm>
            <a:off x="6479832" y="2937963"/>
            <a:ext cx="208092" cy="192707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星: 5 pt 69">
            <a:extLst>
              <a:ext uri="{FF2B5EF4-FFF2-40B4-BE49-F238E27FC236}">
                <a16:creationId xmlns:a16="http://schemas.microsoft.com/office/drawing/2014/main" id="{1B96B014-9330-49A3-BDD0-892EEA22BA90}"/>
              </a:ext>
            </a:extLst>
          </p:cNvPr>
          <p:cNvSpPr/>
          <p:nvPr/>
        </p:nvSpPr>
        <p:spPr>
          <a:xfrm>
            <a:off x="6661388" y="3098593"/>
            <a:ext cx="149622" cy="11221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星: 5 pt 70">
            <a:extLst>
              <a:ext uri="{FF2B5EF4-FFF2-40B4-BE49-F238E27FC236}">
                <a16:creationId xmlns:a16="http://schemas.microsoft.com/office/drawing/2014/main" id="{C7DD42EC-9C61-4EED-8C75-57BBBA5568EC}"/>
              </a:ext>
            </a:extLst>
          </p:cNvPr>
          <p:cNvSpPr/>
          <p:nvPr/>
        </p:nvSpPr>
        <p:spPr>
          <a:xfrm>
            <a:off x="6656903" y="2567843"/>
            <a:ext cx="259085" cy="2440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星: 5 pt 71">
            <a:extLst>
              <a:ext uri="{FF2B5EF4-FFF2-40B4-BE49-F238E27FC236}">
                <a16:creationId xmlns:a16="http://schemas.microsoft.com/office/drawing/2014/main" id="{59B34CDB-FA32-470C-A0E3-38EFF84D89D7}"/>
              </a:ext>
            </a:extLst>
          </p:cNvPr>
          <p:cNvSpPr/>
          <p:nvPr/>
        </p:nvSpPr>
        <p:spPr>
          <a:xfrm>
            <a:off x="117053" y="4470756"/>
            <a:ext cx="155101" cy="150305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星: 5 pt 72">
            <a:extLst>
              <a:ext uri="{FF2B5EF4-FFF2-40B4-BE49-F238E27FC236}">
                <a16:creationId xmlns:a16="http://schemas.microsoft.com/office/drawing/2014/main" id="{79798118-D161-4930-A680-512481E639AB}"/>
              </a:ext>
            </a:extLst>
          </p:cNvPr>
          <p:cNvSpPr/>
          <p:nvPr/>
        </p:nvSpPr>
        <p:spPr>
          <a:xfrm>
            <a:off x="325145" y="4693327"/>
            <a:ext cx="292236" cy="252796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星: 5 pt 73">
            <a:extLst>
              <a:ext uri="{FF2B5EF4-FFF2-40B4-BE49-F238E27FC236}">
                <a16:creationId xmlns:a16="http://schemas.microsoft.com/office/drawing/2014/main" id="{513299A1-2DCE-495B-ADA3-08D59C7B4329}"/>
              </a:ext>
            </a:extLst>
          </p:cNvPr>
          <p:cNvSpPr/>
          <p:nvPr/>
        </p:nvSpPr>
        <p:spPr>
          <a:xfrm>
            <a:off x="339154" y="3787721"/>
            <a:ext cx="87487" cy="891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星: 5 pt 74">
            <a:extLst>
              <a:ext uri="{FF2B5EF4-FFF2-40B4-BE49-F238E27FC236}">
                <a16:creationId xmlns:a16="http://schemas.microsoft.com/office/drawing/2014/main" id="{BB2CABA4-89AB-4E0D-B35E-C2B69BEB2DA9}"/>
              </a:ext>
            </a:extLst>
          </p:cNvPr>
          <p:cNvSpPr/>
          <p:nvPr/>
        </p:nvSpPr>
        <p:spPr>
          <a:xfrm>
            <a:off x="194603" y="3663183"/>
            <a:ext cx="155101" cy="150305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星: 5 pt 75">
            <a:extLst>
              <a:ext uri="{FF2B5EF4-FFF2-40B4-BE49-F238E27FC236}">
                <a16:creationId xmlns:a16="http://schemas.microsoft.com/office/drawing/2014/main" id="{8410DEE2-8CC8-47F7-85E9-998A6AE51364}"/>
              </a:ext>
            </a:extLst>
          </p:cNvPr>
          <p:cNvSpPr/>
          <p:nvPr/>
        </p:nvSpPr>
        <p:spPr>
          <a:xfrm>
            <a:off x="6264725" y="4727769"/>
            <a:ext cx="507184" cy="453584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星: 5 pt 76">
            <a:extLst>
              <a:ext uri="{FF2B5EF4-FFF2-40B4-BE49-F238E27FC236}">
                <a16:creationId xmlns:a16="http://schemas.microsoft.com/office/drawing/2014/main" id="{4E668B30-5A44-40FA-99CF-7DBDC319B631}"/>
              </a:ext>
            </a:extLst>
          </p:cNvPr>
          <p:cNvSpPr/>
          <p:nvPr/>
        </p:nvSpPr>
        <p:spPr>
          <a:xfrm>
            <a:off x="256842" y="5171135"/>
            <a:ext cx="148739" cy="13090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星: 5 pt 77">
            <a:extLst>
              <a:ext uri="{FF2B5EF4-FFF2-40B4-BE49-F238E27FC236}">
                <a16:creationId xmlns:a16="http://schemas.microsoft.com/office/drawing/2014/main" id="{F1B28864-D6C0-43B4-9DB8-971CACD19934}"/>
              </a:ext>
            </a:extLst>
          </p:cNvPr>
          <p:cNvSpPr/>
          <p:nvPr/>
        </p:nvSpPr>
        <p:spPr>
          <a:xfrm>
            <a:off x="6199919" y="4669612"/>
            <a:ext cx="147562" cy="152400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星: 5 pt 78">
            <a:extLst>
              <a:ext uri="{FF2B5EF4-FFF2-40B4-BE49-F238E27FC236}">
                <a16:creationId xmlns:a16="http://schemas.microsoft.com/office/drawing/2014/main" id="{6D8F0D1F-FD6C-4503-9954-F2FF9C140A42}"/>
              </a:ext>
            </a:extLst>
          </p:cNvPr>
          <p:cNvSpPr/>
          <p:nvPr/>
        </p:nvSpPr>
        <p:spPr>
          <a:xfrm>
            <a:off x="6790471" y="3915439"/>
            <a:ext cx="125517" cy="117096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星: 5 pt 79">
            <a:extLst>
              <a:ext uri="{FF2B5EF4-FFF2-40B4-BE49-F238E27FC236}">
                <a16:creationId xmlns:a16="http://schemas.microsoft.com/office/drawing/2014/main" id="{5EB27BED-3E29-436C-AC64-FC5967CED21C}"/>
              </a:ext>
            </a:extLst>
          </p:cNvPr>
          <p:cNvSpPr/>
          <p:nvPr/>
        </p:nvSpPr>
        <p:spPr>
          <a:xfrm>
            <a:off x="6564001" y="4380889"/>
            <a:ext cx="226470" cy="212574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星: 5 pt 80">
            <a:extLst>
              <a:ext uri="{FF2B5EF4-FFF2-40B4-BE49-F238E27FC236}">
                <a16:creationId xmlns:a16="http://schemas.microsoft.com/office/drawing/2014/main" id="{7096B946-2A76-4221-8E22-BCA1ABBCE094}"/>
              </a:ext>
            </a:extLst>
          </p:cNvPr>
          <p:cNvSpPr/>
          <p:nvPr/>
        </p:nvSpPr>
        <p:spPr>
          <a:xfrm>
            <a:off x="6755391" y="5355251"/>
            <a:ext cx="160597" cy="166837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星: 5 pt 81">
            <a:extLst>
              <a:ext uri="{FF2B5EF4-FFF2-40B4-BE49-F238E27FC236}">
                <a16:creationId xmlns:a16="http://schemas.microsoft.com/office/drawing/2014/main" id="{FFC31AA6-23D5-43D1-80C3-BAF8A28D283A}"/>
              </a:ext>
            </a:extLst>
          </p:cNvPr>
          <p:cNvSpPr/>
          <p:nvPr/>
        </p:nvSpPr>
        <p:spPr>
          <a:xfrm>
            <a:off x="219420" y="7368431"/>
            <a:ext cx="148739" cy="13090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星: 5 pt 82">
            <a:extLst>
              <a:ext uri="{FF2B5EF4-FFF2-40B4-BE49-F238E27FC236}">
                <a16:creationId xmlns:a16="http://schemas.microsoft.com/office/drawing/2014/main" id="{1B5D7955-E7C9-4671-A65B-944CA8BAAC34}"/>
              </a:ext>
            </a:extLst>
          </p:cNvPr>
          <p:cNvSpPr/>
          <p:nvPr/>
        </p:nvSpPr>
        <p:spPr>
          <a:xfrm>
            <a:off x="2398343" y="5272261"/>
            <a:ext cx="101509" cy="99836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星: 5 pt 83">
            <a:extLst>
              <a:ext uri="{FF2B5EF4-FFF2-40B4-BE49-F238E27FC236}">
                <a16:creationId xmlns:a16="http://schemas.microsoft.com/office/drawing/2014/main" id="{CF6398B3-4B15-4B27-94EB-0CC0317D45FD}"/>
              </a:ext>
            </a:extLst>
          </p:cNvPr>
          <p:cNvSpPr/>
          <p:nvPr/>
        </p:nvSpPr>
        <p:spPr>
          <a:xfrm>
            <a:off x="2561326" y="5343581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星: 5 pt 84">
            <a:extLst>
              <a:ext uri="{FF2B5EF4-FFF2-40B4-BE49-F238E27FC236}">
                <a16:creationId xmlns:a16="http://schemas.microsoft.com/office/drawing/2014/main" id="{860F2979-111C-47D5-BFC3-45BDBFAFB14A}"/>
              </a:ext>
            </a:extLst>
          </p:cNvPr>
          <p:cNvSpPr/>
          <p:nvPr/>
        </p:nvSpPr>
        <p:spPr>
          <a:xfrm>
            <a:off x="5494290" y="4220861"/>
            <a:ext cx="177034" cy="154485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星: 5 pt 85">
            <a:extLst>
              <a:ext uri="{FF2B5EF4-FFF2-40B4-BE49-F238E27FC236}">
                <a16:creationId xmlns:a16="http://schemas.microsoft.com/office/drawing/2014/main" id="{352DA380-8463-4CF0-AF73-FA125CA2A5F2}"/>
              </a:ext>
            </a:extLst>
          </p:cNvPr>
          <p:cNvSpPr/>
          <p:nvPr/>
        </p:nvSpPr>
        <p:spPr>
          <a:xfrm>
            <a:off x="4473947" y="7388409"/>
            <a:ext cx="148739" cy="135455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星: 5 pt 86">
            <a:extLst>
              <a:ext uri="{FF2B5EF4-FFF2-40B4-BE49-F238E27FC236}">
                <a16:creationId xmlns:a16="http://schemas.microsoft.com/office/drawing/2014/main" id="{31685C14-F17E-4562-9210-3E59CDD7EB6E}"/>
              </a:ext>
            </a:extLst>
          </p:cNvPr>
          <p:cNvSpPr/>
          <p:nvPr/>
        </p:nvSpPr>
        <p:spPr>
          <a:xfrm>
            <a:off x="4636530" y="7489789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星: 5 pt 87">
            <a:extLst>
              <a:ext uri="{FF2B5EF4-FFF2-40B4-BE49-F238E27FC236}">
                <a16:creationId xmlns:a16="http://schemas.microsoft.com/office/drawing/2014/main" id="{1FA9EB9A-3040-4477-98EC-559152A648C5}"/>
              </a:ext>
            </a:extLst>
          </p:cNvPr>
          <p:cNvSpPr/>
          <p:nvPr/>
        </p:nvSpPr>
        <p:spPr>
          <a:xfrm>
            <a:off x="6200870" y="7398187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星: 5 pt 88">
            <a:extLst>
              <a:ext uri="{FF2B5EF4-FFF2-40B4-BE49-F238E27FC236}">
                <a16:creationId xmlns:a16="http://schemas.microsoft.com/office/drawing/2014/main" id="{2A708EC8-F939-4F3F-B3A3-0B176AFE36A9}"/>
              </a:ext>
            </a:extLst>
          </p:cNvPr>
          <p:cNvSpPr/>
          <p:nvPr/>
        </p:nvSpPr>
        <p:spPr>
          <a:xfrm>
            <a:off x="4101827" y="5249372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星: 5 pt 89">
            <a:extLst>
              <a:ext uri="{FF2B5EF4-FFF2-40B4-BE49-F238E27FC236}">
                <a16:creationId xmlns:a16="http://schemas.microsoft.com/office/drawing/2014/main" id="{F6828614-164A-496A-8C7F-50201C0185D3}"/>
              </a:ext>
            </a:extLst>
          </p:cNvPr>
          <p:cNvSpPr/>
          <p:nvPr/>
        </p:nvSpPr>
        <p:spPr>
          <a:xfrm>
            <a:off x="1840885" y="3180502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星: 5 pt 90">
            <a:extLst>
              <a:ext uri="{FF2B5EF4-FFF2-40B4-BE49-F238E27FC236}">
                <a16:creationId xmlns:a16="http://schemas.microsoft.com/office/drawing/2014/main" id="{FF46E1EC-CB7F-4BBB-A404-D84167069F39}"/>
              </a:ext>
            </a:extLst>
          </p:cNvPr>
          <p:cNvSpPr/>
          <p:nvPr/>
        </p:nvSpPr>
        <p:spPr>
          <a:xfrm>
            <a:off x="5835703" y="3194931"/>
            <a:ext cx="87487" cy="891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星: 5 pt 91">
            <a:extLst>
              <a:ext uri="{FF2B5EF4-FFF2-40B4-BE49-F238E27FC236}">
                <a16:creationId xmlns:a16="http://schemas.microsoft.com/office/drawing/2014/main" id="{5426CD5F-A049-4F35-B06F-2BB1FA684929}"/>
              </a:ext>
            </a:extLst>
          </p:cNvPr>
          <p:cNvSpPr/>
          <p:nvPr/>
        </p:nvSpPr>
        <p:spPr>
          <a:xfrm>
            <a:off x="6172373" y="2050105"/>
            <a:ext cx="87487" cy="891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星: 5 pt 92">
            <a:extLst>
              <a:ext uri="{FF2B5EF4-FFF2-40B4-BE49-F238E27FC236}">
                <a16:creationId xmlns:a16="http://schemas.microsoft.com/office/drawing/2014/main" id="{2EFB8A21-34C5-4DB8-A625-96E4DE1ECDD2}"/>
              </a:ext>
            </a:extLst>
          </p:cNvPr>
          <p:cNvSpPr/>
          <p:nvPr/>
        </p:nvSpPr>
        <p:spPr>
          <a:xfrm>
            <a:off x="3277307" y="3203727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星: 5 pt 93">
            <a:extLst>
              <a:ext uri="{FF2B5EF4-FFF2-40B4-BE49-F238E27FC236}">
                <a16:creationId xmlns:a16="http://schemas.microsoft.com/office/drawing/2014/main" id="{7DCCE16A-9E66-4510-B356-24D49C5C12BF}"/>
              </a:ext>
            </a:extLst>
          </p:cNvPr>
          <p:cNvSpPr/>
          <p:nvPr/>
        </p:nvSpPr>
        <p:spPr>
          <a:xfrm>
            <a:off x="5328025" y="2095556"/>
            <a:ext cx="80544" cy="82977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星: 5 pt 94">
            <a:extLst>
              <a:ext uri="{FF2B5EF4-FFF2-40B4-BE49-F238E27FC236}">
                <a16:creationId xmlns:a16="http://schemas.microsoft.com/office/drawing/2014/main" id="{B6715F83-AAE1-49D8-8F92-4E9BE5FF2F6F}"/>
              </a:ext>
            </a:extLst>
          </p:cNvPr>
          <p:cNvSpPr/>
          <p:nvPr/>
        </p:nvSpPr>
        <p:spPr>
          <a:xfrm>
            <a:off x="3189820" y="5261955"/>
            <a:ext cx="87487" cy="891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星: 5 pt 96">
            <a:extLst>
              <a:ext uri="{FF2B5EF4-FFF2-40B4-BE49-F238E27FC236}">
                <a16:creationId xmlns:a16="http://schemas.microsoft.com/office/drawing/2014/main" id="{A3CEAC65-E006-4789-A02D-52B1E1A3F67F}"/>
              </a:ext>
            </a:extLst>
          </p:cNvPr>
          <p:cNvSpPr/>
          <p:nvPr/>
        </p:nvSpPr>
        <p:spPr>
          <a:xfrm>
            <a:off x="3606193" y="7364871"/>
            <a:ext cx="87487" cy="891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星: 5 pt 97">
            <a:extLst>
              <a:ext uri="{FF2B5EF4-FFF2-40B4-BE49-F238E27FC236}">
                <a16:creationId xmlns:a16="http://schemas.microsoft.com/office/drawing/2014/main" id="{14D4C061-92A7-46A0-BA5B-8A8A39EDD0F3}"/>
              </a:ext>
            </a:extLst>
          </p:cNvPr>
          <p:cNvSpPr/>
          <p:nvPr/>
        </p:nvSpPr>
        <p:spPr>
          <a:xfrm>
            <a:off x="1102707" y="7372341"/>
            <a:ext cx="45719" cy="45719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星: 5 pt 98">
            <a:extLst>
              <a:ext uri="{FF2B5EF4-FFF2-40B4-BE49-F238E27FC236}">
                <a16:creationId xmlns:a16="http://schemas.microsoft.com/office/drawing/2014/main" id="{059D5179-11C2-4132-A64F-C6351DACE53D}"/>
              </a:ext>
            </a:extLst>
          </p:cNvPr>
          <p:cNvSpPr/>
          <p:nvPr/>
        </p:nvSpPr>
        <p:spPr>
          <a:xfrm>
            <a:off x="6354673" y="1960348"/>
            <a:ext cx="147562" cy="152400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291BDAAE-A763-4620-910F-B6C199D2CCAA}"/>
              </a:ext>
            </a:extLst>
          </p:cNvPr>
          <p:cNvSpPr txBox="1"/>
          <p:nvPr/>
        </p:nvSpPr>
        <p:spPr>
          <a:xfrm>
            <a:off x="249996" y="1944979"/>
            <a:ext cx="98780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第１部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09A3898-A140-4816-B057-6918CB13A7D3}"/>
              </a:ext>
            </a:extLst>
          </p:cNvPr>
          <p:cNvCxnSpPr>
            <a:cxnSpLocks/>
          </p:cNvCxnSpPr>
          <p:nvPr/>
        </p:nvCxnSpPr>
        <p:spPr>
          <a:xfrm flipV="1">
            <a:off x="293789" y="2267936"/>
            <a:ext cx="4354634" cy="9812"/>
          </a:xfrm>
          <a:prstGeom prst="line">
            <a:avLst/>
          </a:prstGeom>
          <a:ln w="57150" cmpd="dbl">
            <a:solidFill>
              <a:srgbClr val="56B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F6B73B-FEAF-4AB5-823E-A80CC358D1CF}"/>
              </a:ext>
            </a:extLst>
          </p:cNvPr>
          <p:cNvSpPr txBox="1"/>
          <p:nvPr/>
        </p:nvSpPr>
        <p:spPr>
          <a:xfrm>
            <a:off x="194603" y="3514757"/>
            <a:ext cx="98780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第２部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BFEFBFAD-84BD-41F1-BB5B-276689BCBC0B}"/>
              </a:ext>
            </a:extLst>
          </p:cNvPr>
          <p:cNvCxnSpPr>
            <a:cxnSpLocks/>
          </p:cNvCxnSpPr>
          <p:nvPr/>
        </p:nvCxnSpPr>
        <p:spPr>
          <a:xfrm>
            <a:off x="333948" y="3981825"/>
            <a:ext cx="5471957" cy="1012"/>
          </a:xfrm>
          <a:prstGeom prst="line">
            <a:avLst/>
          </a:prstGeom>
          <a:ln w="57150" cmpd="dbl">
            <a:solidFill>
              <a:srgbClr val="56B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星: 5 pt 101">
            <a:extLst>
              <a:ext uri="{FF2B5EF4-FFF2-40B4-BE49-F238E27FC236}">
                <a16:creationId xmlns:a16="http://schemas.microsoft.com/office/drawing/2014/main" id="{B708AF4F-0234-46C3-9B75-1FCCCF315A4A}"/>
              </a:ext>
            </a:extLst>
          </p:cNvPr>
          <p:cNvSpPr/>
          <p:nvPr/>
        </p:nvSpPr>
        <p:spPr>
          <a:xfrm>
            <a:off x="215703" y="2945539"/>
            <a:ext cx="87487" cy="89142"/>
          </a:xfrm>
          <a:prstGeom prst="star5">
            <a:avLst/>
          </a:prstGeom>
          <a:solidFill>
            <a:srgbClr val="56B3BC"/>
          </a:solidFill>
          <a:ln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07D9BC5-1B8D-4F7E-8C28-C32FBED954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046" y="8377401"/>
            <a:ext cx="1372244" cy="1372244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F4497D-3BE3-4F43-B82B-89504C317722}"/>
              </a:ext>
            </a:extLst>
          </p:cNvPr>
          <p:cNvSpPr/>
          <p:nvPr/>
        </p:nvSpPr>
        <p:spPr>
          <a:xfrm>
            <a:off x="878105" y="4701657"/>
            <a:ext cx="2625861" cy="32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〇留学計画・留学全般について相談したい</a:t>
            </a:r>
            <a:endParaRPr kumimoji="1"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2DE14B8E-0633-432E-9812-6395A33B028B}"/>
              </a:ext>
            </a:extLst>
          </p:cNvPr>
          <p:cNvSpPr/>
          <p:nvPr/>
        </p:nvSpPr>
        <p:spPr>
          <a:xfrm>
            <a:off x="3560552" y="4801765"/>
            <a:ext cx="266255" cy="146816"/>
          </a:xfrm>
          <a:prstGeom prst="rightArrow">
            <a:avLst>
              <a:gd name="adj1" fmla="val 50000"/>
              <a:gd name="adj2" fmla="val 53446"/>
            </a:avLst>
          </a:prstGeom>
          <a:solidFill>
            <a:srgbClr val="56B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425933C9-E3A5-4342-AAC4-DA8938CC8FB4}"/>
              </a:ext>
            </a:extLst>
          </p:cNvPr>
          <p:cNvSpPr/>
          <p:nvPr/>
        </p:nvSpPr>
        <p:spPr>
          <a:xfrm>
            <a:off x="3982334" y="4774313"/>
            <a:ext cx="902011" cy="229336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海外留学相談室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049880B2-70EC-4D6E-A08F-304C18687AC4}"/>
              </a:ext>
            </a:extLst>
          </p:cNvPr>
          <p:cNvSpPr/>
          <p:nvPr/>
        </p:nvSpPr>
        <p:spPr>
          <a:xfrm>
            <a:off x="888287" y="5047869"/>
            <a:ext cx="2625861" cy="32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〇本学の留学制度について知りたい</a:t>
            </a:r>
            <a:endParaRPr kumimoji="1"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2" name="矢印: 右 121">
            <a:extLst>
              <a:ext uri="{FF2B5EF4-FFF2-40B4-BE49-F238E27FC236}">
                <a16:creationId xmlns:a16="http://schemas.microsoft.com/office/drawing/2014/main" id="{CED6455D-54F9-44F1-9F4C-DF04E226F92D}"/>
              </a:ext>
            </a:extLst>
          </p:cNvPr>
          <p:cNvSpPr/>
          <p:nvPr/>
        </p:nvSpPr>
        <p:spPr>
          <a:xfrm>
            <a:off x="3545094" y="5160849"/>
            <a:ext cx="266255" cy="146816"/>
          </a:xfrm>
          <a:prstGeom prst="rightArrow">
            <a:avLst>
              <a:gd name="adj1" fmla="val 50000"/>
              <a:gd name="adj2" fmla="val 53446"/>
            </a:avLst>
          </a:prstGeom>
          <a:solidFill>
            <a:srgbClr val="56B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8D792FC1-A560-4BA4-A501-7073CDE3250F}"/>
              </a:ext>
            </a:extLst>
          </p:cNvPr>
          <p:cNvSpPr/>
          <p:nvPr/>
        </p:nvSpPr>
        <p:spPr>
          <a:xfrm>
            <a:off x="3992118" y="5118518"/>
            <a:ext cx="471241" cy="229336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教務課</a:t>
            </a:r>
            <a:endParaRPr kumimoji="1" lang="ja-JP" altLang="en-US" sz="9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EE064C61-AA2C-491E-8118-67D520A22777}"/>
              </a:ext>
            </a:extLst>
          </p:cNvPr>
          <p:cNvSpPr/>
          <p:nvPr/>
        </p:nvSpPr>
        <p:spPr>
          <a:xfrm>
            <a:off x="888287" y="5450194"/>
            <a:ext cx="2625861" cy="32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〇語学試験の準備がしたい</a:t>
            </a:r>
          </a:p>
        </p:txBody>
      </p:sp>
      <p:sp>
        <p:nvSpPr>
          <p:cNvPr id="128" name="矢印: 右 127">
            <a:extLst>
              <a:ext uri="{FF2B5EF4-FFF2-40B4-BE49-F238E27FC236}">
                <a16:creationId xmlns:a16="http://schemas.microsoft.com/office/drawing/2014/main" id="{BDE535A9-D19F-42F6-97B9-774A4B35D5CC}"/>
              </a:ext>
            </a:extLst>
          </p:cNvPr>
          <p:cNvSpPr/>
          <p:nvPr/>
        </p:nvSpPr>
        <p:spPr>
          <a:xfrm>
            <a:off x="3597527" y="5539005"/>
            <a:ext cx="266255" cy="146816"/>
          </a:xfrm>
          <a:prstGeom prst="rightArrow">
            <a:avLst>
              <a:gd name="adj1" fmla="val 50000"/>
              <a:gd name="adj2" fmla="val 53446"/>
            </a:avLst>
          </a:prstGeom>
          <a:solidFill>
            <a:srgbClr val="56B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3528087B-ADDE-4598-B2F1-BF757EEF5222}"/>
              </a:ext>
            </a:extLst>
          </p:cNvPr>
          <p:cNvSpPr/>
          <p:nvPr/>
        </p:nvSpPr>
        <p:spPr>
          <a:xfrm>
            <a:off x="3979743" y="5484033"/>
            <a:ext cx="971724" cy="234720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TOEFL</a:t>
            </a:r>
            <a:r>
              <a:rPr kumimoji="1"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en-US" altLang="ja-JP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IELTS</a:t>
            </a: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3D772A7F-B9E9-4A57-8EAB-6D654564AE0D}"/>
              </a:ext>
            </a:extLst>
          </p:cNvPr>
          <p:cNvSpPr/>
          <p:nvPr/>
        </p:nvSpPr>
        <p:spPr>
          <a:xfrm>
            <a:off x="888287" y="5830631"/>
            <a:ext cx="2625861" cy="32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〇留学先の様子や実際の体験談を聞きたい</a:t>
            </a:r>
            <a:endParaRPr kumimoji="1"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1" name="矢印: 右 130">
            <a:extLst>
              <a:ext uri="{FF2B5EF4-FFF2-40B4-BE49-F238E27FC236}">
                <a16:creationId xmlns:a16="http://schemas.microsoft.com/office/drawing/2014/main" id="{392DB23E-48E5-4607-BDD1-C4E5260FCDBE}"/>
              </a:ext>
            </a:extLst>
          </p:cNvPr>
          <p:cNvSpPr/>
          <p:nvPr/>
        </p:nvSpPr>
        <p:spPr>
          <a:xfrm>
            <a:off x="3597527" y="5919442"/>
            <a:ext cx="266255" cy="146816"/>
          </a:xfrm>
          <a:prstGeom prst="rightArrow">
            <a:avLst>
              <a:gd name="adj1" fmla="val 50000"/>
              <a:gd name="adj2" fmla="val 53446"/>
            </a:avLst>
          </a:prstGeom>
          <a:solidFill>
            <a:srgbClr val="56B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F3845046-71AC-4354-A2CE-A08417D3B4D2}"/>
              </a:ext>
            </a:extLst>
          </p:cNvPr>
          <p:cNvSpPr/>
          <p:nvPr/>
        </p:nvSpPr>
        <p:spPr>
          <a:xfrm>
            <a:off x="3984312" y="5864947"/>
            <a:ext cx="902011" cy="229336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HEPSA(</a:t>
            </a:r>
            <a:r>
              <a:rPr kumimoji="1" lang="ja-JP" altLang="en-US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留学経験者</a:t>
            </a:r>
            <a:r>
              <a:rPr kumimoji="1" lang="en-US" altLang="ja-JP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sz="7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852034EC-AC46-4D48-8A6C-93E4D260F51B}"/>
              </a:ext>
            </a:extLst>
          </p:cNvPr>
          <p:cNvSpPr/>
          <p:nvPr/>
        </p:nvSpPr>
        <p:spPr>
          <a:xfrm>
            <a:off x="888287" y="6229452"/>
            <a:ext cx="2625861" cy="32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〇留学後の就職について相談したい</a:t>
            </a:r>
            <a:endParaRPr kumimoji="1"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4" name="矢印: 右 133">
            <a:extLst>
              <a:ext uri="{FF2B5EF4-FFF2-40B4-BE49-F238E27FC236}">
                <a16:creationId xmlns:a16="http://schemas.microsoft.com/office/drawing/2014/main" id="{E745A088-5A62-4CF3-A4FD-EB01C9503672}"/>
              </a:ext>
            </a:extLst>
          </p:cNvPr>
          <p:cNvSpPr/>
          <p:nvPr/>
        </p:nvSpPr>
        <p:spPr>
          <a:xfrm>
            <a:off x="3597527" y="6318263"/>
            <a:ext cx="266255" cy="146816"/>
          </a:xfrm>
          <a:prstGeom prst="rightArrow">
            <a:avLst>
              <a:gd name="adj1" fmla="val 50000"/>
              <a:gd name="adj2" fmla="val 53446"/>
            </a:avLst>
          </a:prstGeom>
          <a:solidFill>
            <a:srgbClr val="56B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650F5690-E6B4-4B76-A60C-FD5C97627DB7}"/>
              </a:ext>
            </a:extLst>
          </p:cNvPr>
          <p:cNvSpPr/>
          <p:nvPr/>
        </p:nvSpPr>
        <p:spPr>
          <a:xfrm>
            <a:off x="3982258" y="6263317"/>
            <a:ext cx="902011" cy="234720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キャリア支援室</a:t>
            </a: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F7F4667C-C3DE-4513-8074-04DB873EEF31}"/>
              </a:ext>
            </a:extLst>
          </p:cNvPr>
          <p:cNvSpPr/>
          <p:nvPr/>
        </p:nvSpPr>
        <p:spPr>
          <a:xfrm>
            <a:off x="4521845" y="5107779"/>
            <a:ext cx="618940" cy="235802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担当教員</a:t>
            </a: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CCDF2619-061C-4E0B-ABFC-98EF9B24F794}"/>
              </a:ext>
            </a:extLst>
          </p:cNvPr>
          <p:cNvSpPr/>
          <p:nvPr/>
        </p:nvSpPr>
        <p:spPr>
          <a:xfrm>
            <a:off x="5181913" y="5107779"/>
            <a:ext cx="760530" cy="235802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GLP</a:t>
            </a:r>
            <a:r>
              <a:rPr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担当職員</a:t>
            </a:r>
            <a:endParaRPr kumimoji="1" lang="ja-JP" altLang="en-US" sz="9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D32F3523-857A-44B6-99E9-FCE685AC6AE7}"/>
              </a:ext>
            </a:extLst>
          </p:cNvPr>
          <p:cNvSpPr/>
          <p:nvPr/>
        </p:nvSpPr>
        <p:spPr>
          <a:xfrm>
            <a:off x="4951467" y="5864947"/>
            <a:ext cx="971723" cy="229336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協定校からの交流学生</a:t>
            </a: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6036C6B5-641A-4355-8216-9952ED5DEA7B}"/>
              </a:ext>
            </a:extLst>
          </p:cNvPr>
          <p:cNvSpPr/>
          <p:nvPr/>
        </p:nvSpPr>
        <p:spPr>
          <a:xfrm>
            <a:off x="4986322" y="6281842"/>
            <a:ext cx="902011" cy="229336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HEPSA(</a:t>
            </a:r>
            <a:r>
              <a:rPr kumimoji="1" lang="ja-JP" altLang="en-US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留学経験者</a:t>
            </a:r>
            <a:r>
              <a:rPr kumimoji="1" lang="en-US" altLang="ja-JP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sz="7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16456" y="4044968"/>
            <a:ext cx="1614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(14:30</a:t>
            </a:r>
            <a:r>
              <a:rPr lang="ja-JP" altLang="en-US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～</a:t>
            </a:r>
            <a:r>
              <a:rPr lang="en-US" altLang="ja-JP" sz="1600" b="1" dirty="0">
                <a:latin typeface="小塚明朝 Pr6N M" panose="02020600000000000000" pitchFamily="18" charset="-128"/>
                <a:ea typeface="小塚明朝 Pr6N M" panose="02020600000000000000" pitchFamily="18" charset="-128"/>
              </a:rPr>
              <a:t>17:00)</a:t>
            </a:r>
            <a:endParaRPr lang="ja-JP" altLang="en-US" sz="1600" b="1" dirty="0">
              <a:latin typeface="小塚明朝 Pr6N M" panose="02020600000000000000" pitchFamily="18" charset="-128"/>
              <a:ea typeface="小塚明朝 Pr6N M" panose="02020600000000000000" pitchFamily="18" charset="-128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9C7DD1CE-D7B5-4CB5-9379-72479E317310}"/>
              </a:ext>
            </a:extLst>
          </p:cNvPr>
          <p:cNvSpPr/>
          <p:nvPr/>
        </p:nvSpPr>
        <p:spPr>
          <a:xfrm>
            <a:off x="4933692" y="4769908"/>
            <a:ext cx="760531" cy="224504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私費留学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AF0955C7-8741-4B29-AC09-9CFC3EAAF627}"/>
              </a:ext>
            </a:extLst>
          </p:cNvPr>
          <p:cNvSpPr/>
          <p:nvPr/>
        </p:nvSpPr>
        <p:spPr>
          <a:xfrm>
            <a:off x="888287" y="6879829"/>
            <a:ext cx="2625861" cy="32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105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〇短期語学研修・異文化交流研修について知りたい</a:t>
            </a:r>
            <a:endParaRPr kumimoji="1"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6" name="矢印: 右 105">
            <a:extLst>
              <a:ext uri="{FF2B5EF4-FFF2-40B4-BE49-F238E27FC236}">
                <a16:creationId xmlns:a16="http://schemas.microsoft.com/office/drawing/2014/main" id="{C6D52CBC-797C-47A9-809D-C6DABB3B5ECF}"/>
              </a:ext>
            </a:extLst>
          </p:cNvPr>
          <p:cNvSpPr/>
          <p:nvPr/>
        </p:nvSpPr>
        <p:spPr>
          <a:xfrm>
            <a:off x="4118764" y="6972185"/>
            <a:ext cx="217948" cy="112035"/>
          </a:xfrm>
          <a:prstGeom prst="rightArrow">
            <a:avLst>
              <a:gd name="adj1" fmla="val 50000"/>
              <a:gd name="adj2" fmla="val 53446"/>
            </a:avLst>
          </a:prstGeom>
          <a:solidFill>
            <a:srgbClr val="56B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F6F2C9D3-FD7E-4D7C-85D2-9C996214B5D6}"/>
              </a:ext>
            </a:extLst>
          </p:cNvPr>
          <p:cNvSpPr/>
          <p:nvPr/>
        </p:nvSpPr>
        <p:spPr>
          <a:xfrm>
            <a:off x="4372006" y="6896123"/>
            <a:ext cx="471241" cy="235802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教務課</a:t>
            </a:r>
            <a:endParaRPr kumimoji="1" lang="ja-JP" altLang="en-US" sz="9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C42A5A1-B98C-4D48-9ADD-33AA1D848F5B}"/>
              </a:ext>
            </a:extLst>
          </p:cNvPr>
          <p:cNvSpPr/>
          <p:nvPr/>
        </p:nvSpPr>
        <p:spPr>
          <a:xfrm>
            <a:off x="4898282" y="6897213"/>
            <a:ext cx="618940" cy="229337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担当教員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29D92FDF-1818-4E25-B953-6A21C341C548}"/>
              </a:ext>
            </a:extLst>
          </p:cNvPr>
          <p:cNvSpPr/>
          <p:nvPr/>
        </p:nvSpPr>
        <p:spPr>
          <a:xfrm>
            <a:off x="3992118" y="6570017"/>
            <a:ext cx="797434" cy="229336"/>
          </a:xfrm>
          <a:prstGeom prst="rect">
            <a:avLst/>
          </a:prstGeom>
          <a:noFill/>
          <a:ln w="3175">
            <a:solidFill>
              <a:srgbClr val="56B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キャリタス</a:t>
            </a:r>
            <a:endParaRPr kumimoji="1" lang="ja-JP" altLang="en-US" sz="7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501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5540</TotalTime>
  <Words>220</Words>
  <Application>Microsoft Office PowerPoint</Application>
  <PresentationFormat>ユーザー設定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メイリオ</vt:lpstr>
      <vt:lpstr>小塚明朝 Pr6N M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河野　由佳</dc:creator>
  <cp:lastModifiedBy>小林　淳</cp:lastModifiedBy>
  <cp:revision>271</cp:revision>
  <cp:lastPrinted>2025-03-25T00:10:33Z</cp:lastPrinted>
  <dcterms:created xsi:type="dcterms:W3CDTF">2017-03-10T07:07:40Z</dcterms:created>
  <dcterms:modified xsi:type="dcterms:W3CDTF">2025-08-27T23:35:01Z</dcterms:modified>
</cp:coreProperties>
</file>