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5" r:id="rId5"/>
    <p:sldId id="263" r:id="rId6"/>
    <p:sldId id="264" r:id="rId7"/>
    <p:sldId id="267" r:id="rId8"/>
    <p:sldId id="268" r:id="rId9"/>
    <p:sldId id="283" r:id="rId10"/>
    <p:sldId id="284" r:id="rId11"/>
    <p:sldId id="270" r:id="rId12"/>
    <p:sldId id="269" r:id="rId13"/>
    <p:sldId id="280" r:id="rId14"/>
    <p:sldId id="281" r:id="rId15"/>
    <p:sldId id="274" r:id="rId16"/>
    <p:sldId id="273" r:id="rId17"/>
    <p:sldId id="275" r:id="rId18"/>
    <p:sldId id="276" r:id="rId19"/>
    <p:sldId id="277" r:id="rId20"/>
    <p:sldId id="278" r:id="rId21"/>
  </p:sldIdLst>
  <p:sldSz cx="18288000" cy="10287000"/>
  <p:notesSz cx="6858000" cy="9144000"/>
  <p:embeddedFontLst>
    <p:embeddedFont>
      <p:font typeface="Arimo" panose="020B0600070205080204" charset="0"/>
      <p:regular r:id="rId22"/>
    </p:embeddedFont>
    <p:embeddedFont>
      <p:font typeface="Arimo Bold" panose="020B0600070205080204" charset="0"/>
      <p:regular r:id="rId23"/>
    </p:embeddedFont>
    <p:embeddedFont>
      <p:font typeface="Calibri" panose="020F0502020204030204" pitchFamily="34" charset="0"/>
      <p:regular r:id="rId24"/>
      <p:bold r:id="rId25"/>
      <p:italic r:id="rId26"/>
      <p:boldItalic r:id="rId27"/>
    </p:embeddedFont>
    <p:embeddedFont>
      <p:font typeface="DM Sans" panose="020B0600070205080204" charset="0"/>
      <p:regular r:id="rId28"/>
    </p:embeddedFont>
    <p:embeddedFont>
      <p:font typeface="DM Sans Bold" panose="020B0600070205080204" charset="0"/>
      <p:regular r:id="rId29"/>
    </p:embeddedFont>
    <p:embeddedFont>
      <p:font typeface="Garet" panose="020B0600070205080204" charset="0"/>
      <p:regular r:id="rId30"/>
    </p:embeddedFont>
    <p:embeddedFont>
      <p:font typeface="Libra Serif Modern" panose="020B0600070205080204" charset="0"/>
      <p:regular r:id="rId31"/>
    </p:embeddedFont>
    <p:embeddedFont>
      <p:font typeface="Libra Serif Modern Bold" panose="020B0600070205080204" charset="0"/>
      <p:regular r:id="rId32"/>
    </p:embeddedFont>
    <p:embeddedFont>
      <p:font typeface="Libra Serif Modern Italics" panose="020B0600070205080204" charset="0"/>
      <p:regular r:id="rId33"/>
    </p:embeddedFont>
    <p:embeddedFont>
      <p:font typeface="More Sugar" panose="020B0600070205080204" charset="0"/>
      <p:regular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uzimei.uz/"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58.jpeg"/><Relationship Id="rId7" Type="http://schemas.openxmlformats.org/officeDocument/2006/relationships/image" Target="../media/image64.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72.jpeg"/></Relationships>
</file>

<file path=ppt/slides/_rels/slide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75.jpeg"/></Relationships>
</file>

<file path=ppt/slides/_rels/slide1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19.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0.svg"/><Relationship Id="rId11" Type="http://schemas.openxmlformats.org/officeDocument/2006/relationships/hyperlink" Target="https://www.uwed.uz/en" TargetMode="External"/><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8.svg"/><Relationship Id="rId9"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0.jpe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49.jpeg"/><Relationship Id="rId2" Type="http://schemas.openxmlformats.org/officeDocument/2006/relationships/image" Target="../media/image40.png"/><Relationship Id="rId16"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8.jpeg"/><Relationship Id="rId5" Type="http://schemas.openxmlformats.org/officeDocument/2006/relationships/image" Target="../media/image43.sv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2.png"/><Relationship Id="rId9" Type="http://schemas.openxmlformats.org/officeDocument/2006/relationships/image" Target="../media/image46.jpeg"/><Relationship Id="rId14"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1612497"/>
            <a:ext cx="18409701" cy="8738006"/>
          </a:xfrm>
          <a:custGeom>
            <a:avLst/>
            <a:gdLst/>
            <a:ahLst/>
            <a:cxnLst/>
            <a:rect l="l" t="t" r="r" b="b"/>
            <a:pathLst>
              <a:path w="18409701" h="8738006">
                <a:moveTo>
                  <a:pt x="0" y="0"/>
                </a:moveTo>
                <a:lnTo>
                  <a:pt x="18409701" y="0"/>
                </a:lnTo>
                <a:lnTo>
                  <a:pt x="18409701" y="8738006"/>
                </a:lnTo>
                <a:lnTo>
                  <a:pt x="0" y="8738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a:p>
        </p:txBody>
      </p:sp>
      <p:sp>
        <p:nvSpPr>
          <p:cNvPr id="3" name="Freeform 3"/>
          <p:cNvSpPr/>
          <p:nvPr/>
        </p:nvSpPr>
        <p:spPr>
          <a:xfrm>
            <a:off x="5787114" y="868318"/>
            <a:ext cx="6572250" cy="6572250"/>
          </a:xfrm>
          <a:custGeom>
            <a:avLst/>
            <a:gdLst/>
            <a:ahLst/>
            <a:cxnLst/>
            <a:rect l="l" t="t" r="r" b="b"/>
            <a:pathLst>
              <a:path w="6572250" h="6572250">
                <a:moveTo>
                  <a:pt x="0" y="0"/>
                </a:moveTo>
                <a:lnTo>
                  <a:pt x="6572250" y="0"/>
                </a:lnTo>
                <a:lnTo>
                  <a:pt x="6572250" y="6572250"/>
                </a:lnTo>
                <a:lnTo>
                  <a:pt x="0" y="6572250"/>
                </a:lnTo>
                <a:lnTo>
                  <a:pt x="0" y="0"/>
                </a:lnTo>
                <a:close/>
              </a:path>
            </a:pathLst>
          </a:custGeom>
          <a:blipFill>
            <a:blip r:embed="rId4"/>
            <a:stretch>
              <a:fillRect/>
            </a:stretch>
          </a:blipFill>
        </p:spPr>
        <p:txBody>
          <a:bodyPr/>
          <a:lstStyle/>
          <a:p>
            <a:endParaRPr/>
          </a:p>
        </p:txBody>
      </p:sp>
      <p:grpSp>
        <p:nvGrpSpPr>
          <p:cNvPr id="4" name="Group 4"/>
          <p:cNvGrpSpPr>
            <a:grpSpLocks noChangeAspect="1"/>
          </p:cNvGrpSpPr>
          <p:nvPr/>
        </p:nvGrpSpPr>
        <p:grpSpPr>
          <a:xfrm>
            <a:off x="-63503" y="804824"/>
            <a:ext cx="18414997" cy="9545679"/>
            <a:chOff x="0" y="0"/>
            <a:chExt cx="18415000" cy="9545676"/>
          </a:xfrm>
        </p:grpSpPr>
        <p:sp>
          <p:nvSpPr>
            <p:cNvPr id="5" name="Freeform 5"/>
            <p:cNvSpPr/>
            <p:nvPr/>
          </p:nvSpPr>
          <p:spPr>
            <a:xfrm>
              <a:off x="5850636" y="63500"/>
              <a:ext cx="6567932" cy="6567932"/>
            </a:xfrm>
            <a:custGeom>
              <a:avLst/>
              <a:gdLst/>
              <a:ahLst/>
              <a:cxnLst/>
              <a:rect l="l" t="t" r="r" b="b"/>
              <a:pathLst>
                <a:path w="6567932" h="6567932">
                  <a:moveTo>
                    <a:pt x="0" y="6567932"/>
                  </a:moveTo>
                  <a:lnTo>
                    <a:pt x="6567932" y="6567932"/>
                  </a:lnTo>
                  <a:lnTo>
                    <a:pt x="6567932" y="0"/>
                  </a:lnTo>
                  <a:lnTo>
                    <a:pt x="0" y="0"/>
                  </a:lnTo>
                  <a:close/>
                </a:path>
              </a:pathLst>
            </a:custGeom>
            <a:solidFill>
              <a:srgbClr val="000000">
                <a:alpha val="0"/>
              </a:srgbClr>
            </a:solidFill>
          </p:spPr>
          <p:txBody>
            <a:bodyPr/>
            <a:lstStyle/>
            <a:p>
              <a:endParaRPr/>
            </a:p>
          </p:txBody>
        </p:sp>
        <p:sp>
          <p:nvSpPr>
            <p:cNvPr id="6" name="Freeform 6"/>
            <p:cNvSpPr/>
            <p:nvPr/>
          </p:nvSpPr>
          <p:spPr>
            <a:xfrm>
              <a:off x="6557518" y="836422"/>
              <a:ext cx="5176520" cy="5168011"/>
            </a:xfrm>
            <a:custGeom>
              <a:avLst/>
              <a:gdLst/>
              <a:ahLst/>
              <a:cxnLst/>
              <a:rect l="l" t="t" r="r" b="b"/>
              <a:pathLst>
                <a:path w="5176520" h="5168011">
                  <a:moveTo>
                    <a:pt x="0" y="5168011"/>
                  </a:moveTo>
                  <a:lnTo>
                    <a:pt x="5176521" y="5168011"/>
                  </a:lnTo>
                  <a:lnTo>
                    <a:pt x="5176521" y="0"/>
                  </a:lnTo>
                  <a:lnTo>
                    <a:pt x="0" y="0"/>
                  </a:lnTo>
                  <a:close/>
                </a:path>
              </a:pathLst>
            </a:custGeom>
            <a:solidFill>
              <a:srgbClr val="000000">
                <a:alpha val="0"/>
              </a:srgbClr>
            </a:solidFill>
          </p:spPr>
          <p:txBody>
            <a:bodyPr/>
            <a:lstStyle/>
            <a:p>
              <a:endParaRPr/>
            </a:p>
          </p:txBody>
        </p:sp>
        <p:sp>
          <p:nvSpPr>
            <p:cNvPr id="7" name="Freeform 7"/>
            <p:cNvSpPr/>
            <p:nvPr/>
          </p:nvSpPr>
          <p:spPr>
            <a:xfrm>
              <a:off x="63500" y="3347466"/>
              <a:ext cx="18288000" cy="6134735"/>
            </a:xfrm>
            <a:custGeom>
              <a:avLst/>
              <a:gdLst/>
              <a:ahLst/>
              <a:cxnLst/>
              <a:rect l="l" t="t" r="r" b="b"/>
              <a:pathLst>
                <a:path w="18288000" h="6134735">
                  <a:moveTo>
                    <a:pt x="0" y="0"/>
                  </a:moveTo>
                  <a:lnTo>
                    <a:pt x="0" y="6134735"/>
                  </a:lnTo>
                  <a:lnTo>
                    <a:pt x="18288000" y="6134735"/>
                  </a:lnTo>
                  <a:lnTo>
                    <a:pt x="18288000" y="0"/>
                  </a:lnTo>
                  <a:close/>
                </a:path>
              </a:pathLst>
            </a:custGeom>
            <a:solidFill>
              <a:srgbClr val="000000">
                <a:alpha val="0"/>
              </a:srgbClr>
            </a:solidFill>
          </p:spPr>
          <p:txBody>
            <a:bodyPr/>
            <a:lstStyle/>
            <a:p>
              <a:endParaRPr/>
            </a:p>
          </p:txBody>
        </p:sp>
      </p:grpSp>
      <p:sp>
        <p:nvSpPr>
          <p:cNvPr id="8" name="TextBox 8"/>
          <p:cNvSpPr txBox="1"/>
          <p:nvPr/>
        </p:nvSpPr>
        <p:spPr>
          <a:xfrm>
            <a:off x="1358284" y="8098584"/>
            <a:ext cx="15733871" cy="1478356"/>
          </a:xfrm>
          <a:prstGeom prst="rect">
            <a:avLst/>
          </a:prstGeom>
        </p:spPr>
        <p:txBody>
          <a:bodyPr lIns="0" tIns="0" rIns="0" bIns="0" rtlCol="0" anchor="t">
            <a:spAutoFit/>
          </a:bodyPr>
          <a:lstStyle/>
          <a:p>
            <a:pPr algn="ctr">
              <a:lnSpc>
                <a:spcPts val="5925"/>
              </a:lnSpc>
            </a:pPr>
            <a:r>
              <a:rPr lang="en-US" sz="4199" b="1">
                <a:solidFill>
                  <a:srgbClr val="FFFFFF"/>
                </a:solidFill>
                <a:latin typeface="Libra Serif Modern Bold"/>
                <a:ea typeface="Libra Serif Modern Bold"/>
                <a:cs typeface="Libra Serif Modern Bold"/>
                <a:sym typeface="Libra Serif Modern Bold"/>
              </a:rPr>
              <a:t>THE UNIVERSITY OF WORLD ECONOMY AND DIPLOMACY (UWED)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B1448CB-9486-78FA-F332-D2CD1FD0C8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06223B-8AD3-2E9E-49EA-0BDD72FD0701}"/>
              </a:ext>
            </a:extLst>
          </p:cNvPr>
          <p:cNvGrpSpPr>
            <a:grpSpLocks noChangeAspect="1"/>
          </p:cNvGrpSpPr>
          <p:nvPr/>
        </p:nvGrpSpPr>
        <p:grpSpPr>
          <a:xfrm>
            <a:off x="2025567" y="0"/>
            <a:ext cx="16260869" cy="1517599"/>
            <a:chOff x="0" y="0"/>
            <a:chExt cx="16260877" cy="1517599"/>
          </a:xfrm>
        </p:grpSpPr>
        <p:sp>
          <p:nvSpPr>
            <p:cNvPr id="3" name="Freeform 3">
              <a:extLst>
                <a:ext uri="{FF2B5EF4-FFF2-40B4-BE49-F238E27FC236}">
                  <a16:creationId xmlns:a16="http://schemas.microsoft.com/office/drawing/2014/main" id="{3237983C-7333-0B1F-6595-58C4B194C73D}"/>
                </a:ext>
              </a:extLst>
            </p:cNvPr>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a:extLst>
              <a:ext uri="{FF2B5EF4-FFF2-40B4-BE49-F238E27FC236}">
                <a16:creationId xmlns:a16="http://schemas.microsoft.com/office/drawing/2014/main" id="{EB7D3E89-1F8F-8C29-0101-4E16FD572B03}"/>
              </a:ext>
            </a:extLst>
          </p:cNvPr>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a:extLst>
              <a:ext uri="{FF2B5EF4-FFF2-40B4-BE49-F238E27FC236}">
                <a16:creationId xmlns:a16="http://schemas.microsoft.com/office/drawing/2014/main" id="{FE863E66-9AC7-D3BE-96A7-DA2ACBEED0DD}"/>
              </a:ext>
            </a:extLst>
          </p:cNvPr>
          <p:cNvGrpSpPr>
            <a:grpSpLocks noChangeAspect="1"/>
          </p:cNvGrpSpPr>
          <p:nvPr/>
        </p:nvGrpSpPr>
        <p:grpSpPr>
          <a:xfrm>
            <a:off x="344214" y="74324"/>
            <a:ext cx="1368962" cy="1368962"/>
            <a:chOff x="0" y="0"/>
            <a:chExt cx="1368958" cy="1368958"/>
          </a:xfrm>
        </p:grpSpPr>
        <p:sp>
          <p:nvSpPr>
            <p:cNvPr id="6" name="Freeform 6">
              <a:extLst>
                <a:ext uri="{FF2B5EF4-FFF2-40B4-BE49-F238E27FC236}">
                  <a16:creationId xmlns:a16="http://schemas.microsoft.com/office/drawing/2014/main" id="{BC3BC442-3CDA-9ABD-A4C8-BBA5132C4097}"/>
                </a:ext>
              </a:extLst>
            </p:cNvPr>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a:extLst>
              <a:ext uri="{FF2B5EF4-FFF2-40B4-BE49-F238E27FC236}">
                <a16:creationId xmlns:a16="http://schemas.microsoft.com/office/drawing/2014/main" id="{A4922437-820A-F7DE-7AF1-C565A0986922}"/>
              </a:ext>
            </a:extLst>
          </p:cNvPr>
          <p:cNvGrpSpPr>
            <a:grpSpLocks noChangeAspect="1"/>
          </p:cNvGrpSpPr>
          <p:nvPr/>
        </p:nvGrpSpPr>
        <p:grpSpPr>
          <a:xfrm>
            <a:off x="2025567" y="0"/>
            <a:ext cx="16262434" cy="2137802"/>
            <a:chOff x="0" y="0"/>
            <a:chExt cx="16262426" cy="1517599"/>
          </a:xfrm>
        </p:grpSpPr>
        <p:sp>
          <p:nvSpPr>
            <p:cNvPr id="8" name="Freeform 8">
              <a:extLst>
                <a:ext uri="{FF2B5EF4-FFF2-40B4-BE49-F238E27FC236}">
                  <a16:creationId xmlns:a16="http://schemas.microsoft.com/office/drawing/2014/main" id="{148137DF-18B8-87BF-22CA-715E548C96C7}"/>
                </a:ext>
              </a:extLst>
            </p:cNvPr>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TextBox 9">
            <a:extLst>
              <a:ext uri="{FF2B5EF4-FFF2-40B4-BE49-F238E27FC236}">
                <a16:creationId xmlns:a16="http://schemas.microsoft.com/office/drawing/2014/main" id="{166D38E0-8DEE-D14B-41E7-7792183DA2C4}"/>
              </a:ext>
            </a:extLst>
          </p:cNvPr>
          <p:cNvSpPr txBox="1"/>
          <p:nvPr/>
        </p:nvSpPr>
        <p:spPr>
          <a:xfrm>
            <a:off x="1219200" y="2324100"/>
            <a:ext cx="14885631" cy="6864828"/>
          </a:xfrm>
          <a:prstGeom prst="rect">
            <a:avLst/>
          </a:prstGeom>
        </p:spPr>
        <p:txBody>
          <a:bodyPr lIns="0" tIns="0" rIns="0" bIns="0" rtlCol="0" anchor="t">
            <a:spAutoFit/>
          </a:bodyPr>
          <a:lstStyle/>
          <a:p>
            <a:pPr marL="346517" lvl="1" algn="just">
              <a:lnSpc>
                <a:spcPts val="4493"/>
              </a:lnSpc>
            </a:pPr>
            <a:r>
              <a:rPr lang="en-US" sz="2800" b="1" spc="160" dirty="0">
                <a:solidFill>
                  <a:schemeClr val="tx2"/>
                </a:solidFill>
                <a:latin typeface="Times New Roman" panose="02020603050405020304" pitchFamily="18" charset="0"/>
                <a:ea typeface="Libra Serif Modern"/>
                <a:cs typeface="Times New Roman" panose="02020603050405020304" pitchFamily="18" charset="0"/>
                <a:sym typeface="Libra Serif Modern"/>
              </a:rPr>
              <a:t>BEFORE ARRIVAL:                                         </a:t>
            </a:r>
            <a:endParaRPr lang="en-US" sz="2800" spc="160" dirty="0">
              <a:latin typeface="Times New Roman" panose="02020603050405020304" pitchFamily="18" charset="0"/>
              <a:ea typeface="Libra Serif Modern"/>
              <a:cs typeface="Times New Roman" panose="02020603050405020304" pitchFamily="18" charset="0"/>
              <a:sym typeface="Libra Serif Modern Bold"/>
            </a:endParaRPr>
          </a:p>
          <a:p>
            <a:pPr marL="693034" lvl="1" indent="-346517" algn="just">
              <a:lnSpc>
                <a:spcPts val="4493"/>
              </a:lnSpc>
              <a:buFont typeface="Arial"/>
              <a:buChar char="•"/>
            </a:pPr>
            <a:r>
              <a:rPr lang="en-US" sz="2800" spc="160" dirty="0">
                <a:latin typeface="Times New Roman" panose="02020603050405020304" pitchFamily="18" charset="0"/>
                <a:ea typeface="Libra Serif Modern"/>
                <a:cs typeface="Times New Roman" panose="02020603050405020304" pitchFamily="18" charset="0"/>
                <a:sym typeface="Libra Serif Modern"/>
              </a:rPr>
              <a:t>UWED will send course list and information about university</a:t>
            </a:r>
          </a:p>
          <a:p>
            <a:pPr marL="693034" lvl="1" indent="-346517" algn="just">
              <a:lnSpc>
                <a:spcPts val="4493"/>
              </a:lnSpc>
              <a:buFont typeface="Arial"/>
              <a:buChar char="•"/>
            </a:pPr>
            <a:r>
              <a:rPr lang="en-US" sz="2800" spc="160" dirty="0">
                <a:latin typeface="Times New Roman" panose="02020603050405020304" pitchFamily="18" charset="0"/>
                <a:ea typeface="Libra Serif Modern"/>
                <a:cs typeface="Times New Roman" panose="02020603050405020304" pitchFamily="18" charset="0"/>
                <a:sym typeface="Libra Serif Modern"/>
              </a:rPr>
              <a:t>Applying for visa                                                                                                   </a:t>
            </a:r>
          </a:p>
          <a:p>
            <a:pPr marL="693034" lvl="1" indent="-346517" algn="just">
              <a:lnSpc>
                <a:spcPts val="4493"/>
              </a:lnSpc>
              <a:buFont typeface="Arial"/>
              <a:buChar char="•"/>
            </a:pPr>
            <a:r>
              <a:rPr lang="en-US" sz="2800" spc="160" dirty="0">
                <a:latin typeface="Times New Roman" panose="02020603050405020304" pitchFamily="18" charset="0"/>
                <a:ea typeface="Libra Serif Modern"/>
                <a:cs typeface="Times New Roman" panose="02020603050405020304" pitchFamily="18" charset="0"/>
                <a:sym typeface="Libra Serif Modern"/>
              </a:rPr>
              <a:t>Applying for dormitory (if the rooms are available) </a:t>
            </a: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or finding apartment</a:t>
            </a:r>
          </a:p>
          <a:p>
            <a:pPr marL="693034" lvl="1" indent="-346517" algn="just">
              <a:lnSpc>
                <a:spcPts val="4493"/>
              </a:lnSpc>
              <a:buFont typeface="Arial"/>
              <a:buChar char="•"/>
            </a:pPr>
            <a:endPar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endParaRPr>
          </a:p>
          <a:p>
            <a:pPr marL="346517" lvl="1" algn="just">
              <a:lnSpc>
                <a:spcPts val="4493"/>
              </a:lnSpc>
            </a:pPr>
            <a:r>
              <a:rPr lang="en-US" sz="2800" b="1" spc="160" dirty="0">
                <a:solidFill>
                  <a:schemeClr val="tx2"/>
                </a:solidFill>
                <a:latin typeface="Times New Roman" panose="02020603050405020304" pitchFamily="18" charset="0"/>
                <a:ea typeface="Libra Serif Modern"/>
                <a:cs typeface="Times New Roman" panose="02020603050405020304" pitchFamily="18" charset="0"/>
                <a:sym typeface="Libra Serif Modern"/>
              </a:rPr>
              <a:t>AFTER ARRIVAL:</a:t>
            </a:r>
          </a:p>
          <a:p>
            <a:pPr marL="693034" lvl="1" indent="-346517" algn="just">
              <a:lnSpc>
                <a:spcPts val="4493"/>
              </a:lnSpc>
              <a:buFont typeface="Arial"/>
              <a:buChar char="•"/>
            </a:pP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At the </a:t>
            </a:r>
            <a:r>
              <a:rPr lang="en-US" sz="2800" b="1"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AIRPORT</a:t>
            </a: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 register your IMEI at customs. After that, you will need to complete the registration at </a:t>
            </a: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hlinkClick r:id="rId3"/>
              </a:rPr>
              <a:t>https://uzimei.uz/</a:t>
            </a: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a:t>
            </a:r>
          </a:p>
          <a:p>
            <a:pPr marL="693034" lvl="1" indent="-346517" algn="just">
              <a:lnSpc>
                <a:spcPts val="4493"/>
              </a:lnSpc>
              <a:buFont typeface="Arial"/>
              <a:buChar char="•"/>
            </a:pP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Register your residence at the dormitory or apartment (a residence registration fee will be required).</a:t>
            </a:r>
          </a:p>
          <a:p>
            <a:pPr marL="693034" lvl="1" indent="-346517" algn="just">
              <a:lnSpc>
                <a:spcPts val="4493"/>
              </a:lnSpc>
              <a:buFont typeface="Arial"/>
              <a:buChar char="•"/>
            </a:pP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Register for your courses.</a:t>
            </a:r>
          </a:p>
          <a:p>
            <a:pPr marL="693034" lvl="1" indent="-346517" algn="just">
              <a:lnSpc>
                <a:spcPts val="4493"/>
              </a:lnSpc>
              <a:buFont typeface="Arial"/>
              <a:buChar char="•"/>
            </a:pPr>
            <a:r>
              <a:rPr lang="en-US" sz="2800" spc="160" dirty="0">
                <a:solidFill>
                  <a:srgbClr val="000000"/>
                </a:solidFill>
                <a:latin typeface="Times New Roman" panose="02020603050405020304" pitchFamily="18" charset="0"/>
                <a:ea typeface="Libra Serif Modern"/>
                <a:cs typeface="Times New Roman" panose="02020603050405020304" pitchFamily="18" charset="0"/>
                <a:sym typeface="Libra Serif Modern"/>
              </a:rPr>
              <a:t>Start of the semester.</a:t>
            </a:r>
          </a:p>
        </p:txBody>
      </p:sp>
      <p:sp>
        <p:nvSpPr>
          <p:cNvPr id="12" name="TextBox 12">
            <a:extLst>
              <a:ext uri="{FF2B5EF4-FFF2-40B4-BE49-F238E27FC236}">
                <a16:creationId xmlns:a16="http://schemas.microsoft.com/office/drawing/2014/main" id="{CF0FE64A-286B-3323-94CF-3924F986C206}"/>
              </a:ext>
            </a:extLst>
          </p:cNvPr>
          <p:cNvSpPr txBox="1"/>
          <p:nvPr/>
        </p:nvSpPr>
        <p:spPr>
          <a:xfrm>
            <a:off x="4615247" y="313392"/>
            <a:ext cx="12148753" cy="875432"/>
          </a:xfrm>
          <a:prstGeom prst="rect">
            <a:avLst/>
          </a:prstGeom>
        </p:spPr>
        <p:txBody>
          <a:bodyPr wrap="square"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Exchange student program</a:t>
            </a:r>
          </a:p>
        </p:txBody>
      </p:sp>
    </p:spTree>
    <p:extLst>
      <p:ext uri="{BB962C8B-B14F-4D97-AF65-F5344CB8AC3E}">
        <p14:creationId xmlns:p14="http://schemas.microsoft.com/office/powerpoint/2010/main" val="33315403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344214" y="1653761"/>
            <a:ext cx="5392983" cy="4044737"/>
          </a:xfrm>
          <a:custGeom>
            <a:avLst/>
            <a:gdLst/>
            <a:ahLst/>
            <a:cxnLst/>
            <a:rect l="l" t="t" r="r" b="b"/>
            <a:pathLst>
              <a:path w="5392983" h="4044737">
                <a:moveTo>
                  <a:pt x="0" y="0"/>
                </a:moveTo>
                <a:lnTo>
                  <a:pt x="5392984" y="0"/>
                </a:lnTo>
                <a:lnTo>
                  <a:pt x="5392984" y="4044738"/>
                </a:lnTo>
                <a:lnTo>
                  <a:pt x="0" y="4044738"/>
                </a:lnTo>
                <a:lnTo>
                  <a:pt x="0" y="0"/>
                </a:lnTo>
                <a:close/>
              </a:path>
            </a:pathLst>
          </a:custGeom>
          <a:blipFill>
            <a:blip r:embed="rId3"/>
            <a:stretch>
              <a:fillRect/>
            </a:stretch>
          </a:blipFill>
        </p:spPr>
        <p:txBody>
          <a:bodyPr/>
          <a:lstStyle/>
          <a:p>
            <a:endParaRPr/>
          </a:p>
        </p:txBody>
      </p:sp>
      <p:sp>
        <p:nvSpPr>
          <p:cNvPr id="10" name="Freeform 10"/>
          <p:cNvSpPr/>
          <p:nvPr/>
        </p:nvSpPr>
        <p:spPr>
          <a:xfrm>
            <a:off x="6132176" y="1653761"/>
            <a:ext cx="6023648" cy="4044737"/>
          </a:xfrm>
          <a:custGeom>
            <a:avLst/>
            <a:gdLst/>
            <a:ahLst/>
            <a:cxnLst/>
            <a:rect l="l" t="t" r="r" b="b"/>
            <a:pathLst>
              <a:path w="6023648" h="4044737">
                <a:moveTo>
                  <a:pt x="0" y="0"/>
                </a:moveTo>
                <a:lnTo>
                  <a:pt x="6023648" y="0"/>
                </a:lnTo>
                <a:lnTo>
                  <a:pt x="6023648" y="4044738"/>
                </a:lnTo>
                <a:lnTo>
                  <a:pt x="0" y="4044738"/>
                </a:lnTo>
                <a:lnTo>
                  <a:pt x="0" y="0"/>
                </a:lnTo>
                <a:close/>
              </a:path>
            </a:pathLst>
          </a:custGeom>
          <a:blipFill>
            <a:blip r:embed="rId4"/>
            <a:stretch>
              <a:fillRect l="-2015" r="-2015"/>
            </a:stretch>
          </a:blipFill>
        </p:spPr>
        <p:txBody>
          <a:bodyPr/>
          <a:lstStyle/>
          <a:p>
            <a:endParaRPr/>
          </a:p>
        </p:txBody>
      </p:sp>
      <p:sp>
        <p:nvSpPr>
          <p:cNvPr id="11" name="Freeform 11"/>
          <p:cNvSpPr/>
          <p:nvPr/>
        </p:nvSpPr>
        <p:spPr>
          <a:xfrm>
            <a:off x="12546349" y="1653761"/>
            <a:ext cx="5302206" cy="4044737"/>
          </a:xfrm>
          <a:custGeom>
            <a:avLst/>
            <a:gdLst/>
            <a:ahLst/>
            <a:cxnLst/>
            <a:rect l="l" t="t" r="r" b="b"/>
            <a:pathLst>
              <a:path w="5302206" h="4044737">
                <a:moveTo>
                  <a:pt x="0" y="0"/>
                </a:moveTo>
                <a:lnTo>
                  <a:pt x="5302206" y="0"/>
                </a:lnTo>
                <a:lnTo>
                  <a:pt x="5302206" y="4044738"/>
                </a:lnTo>
                <a:lnTo>
                  <a:pt x="0" y="4044738"/>
                </a:lnTo>
                <a:lnTo>
                  <a:pt x="0" y="0"/>
                </a:lnTo>
                <a:close/>
              </a:path>
            </a:pathLst>
          </a:custGeom>
          <a:blipFill>
            <a:blip r:embed="rId5"/>
            <a:stretch>
              <a:fillRect l="-917" r="-917"/>
            </a:stretch>
          </a:blipFill>
        </p:spPr>
        <p:txBody>
          <a:bodyPr/>
          <a:lstStyle/>
          <a:p>
            <a:endParaRPr/>
          </a:p>
        </p:txBody>
      </p:sp>
      <p:sp>
        <p:nvSpPr>
          <p:cNvPr id="12" name="TextBox 12"/>
          <p:cNvSpPr txBox="1"/>
          <p:nvPr/>
        </p:nvSpPr>
        <p:spPr>
          <a:xfrm>
            <a:off x="4615247" y="313392"/>
            <a:ext cx="9314485"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Accomodation and expenses</a:t>
            </a:r>
          </a:p>
        </p:txBody>
      </p:sp>
      <p:sp>
        <p:nvSpPr>
          <p:cNvPr id="13" name="TextBox 13"/>
          <p:cNvSpPr txBox="1"/>
          <p:nvPr/>
        </p:nvSpPr>
        <p:spPr>
          <a:xfrm>
            <a:off x="344214" y="6251504"/>
            <a:ext cx="16215266" cy="3974101"/>
          </a:xfrm>
          <a:prstGeom prst="rect">
            <a:avLst/>
          </a:prstGeom>
        </p:spPr>
        <p:txBody>
          <a:bodyPr lIns="0" tIns="0" rIns="0" bIns="0" rtlCol="0" anchor="t">
            <a:spAutoFit/>
          </a:bodyPr>
          <a:lstStyle/>
          <a:p>
            <a:pPr algn="l">
              <a:lnSpc>
                <a:spcPts val="4479"/>
              </a:lnSpc>
              <a:spcBef>
                <a:spcPct val="0"/>
              </a:spcBef>
            </a:pPr>
            <a:r>
              <a:rPr lang="en-US" sz="3199" dirty="0">
                <a:solidFill>
                  <a:srgbClr val="000000"/>
                </a:solidFill>
                <a:latin typeface="Arimo"/>
                <a:ea typeface="Arimo"/>
                <a:cs typeface="Arimo"/>
                <a:sym typeface="Arimo"/>
              </a:rPr>
              <a:t>1)Dormitory: around $240 per month (single room)                                   </a:t>
            </a:r>
          </a:p>
          <a:p>
            <a:pPr algn="l">
              <a:lnSpc>
                <a:spcPts val="4479"/>
              </a:lnSpc>
              <a:spcBef>
                <a:spcPct val="0"/>
              </a:spcBef>
            </a:pPr>
            <a:r>
              <a:rPr lang="en-US" sz="3199" dirty="0">
                <a:solidFill>
                  <a:srgbClr val="000000"/>
                </a:solidFill>
                <a:latin typeface="Arimo"/>
                <a:ea typeface="Arimo"/>
                <a:cs typeface="Arimo"/>
                <a:sym typeface="Arimo"/>
              </a:rPr>
              <a:t>2)Rent of apartment: $300-500 </a:t>
            </a:r>
          </a:p>
          <a:p>
            <a:pPr algn="l">
              <a:lnSpc>
                <a:spcPts val="4479"/>
              </a:lnSpc>
              <a:spcBef>
                <a:spcPct val="0"/>
              </a:spcBef>
            </a:pPr>
            <a:r>
              <a:rPr lang="en-US" sz="3199" dirty="0">
                <a:solidFill>
                  <a:srgbClr val="000000"/>
                </a:solidFill>
                <a:latin typeface="Arimo"/>
                <a:ea typeface="Arimo"/>
                <a:cs typeface="Arimo"/>
                <a:sym typeface="Arimo"/>
              </a:rPr>
              <a:t>3)Transportation: $12 (public transport)</a:t>
            </a:r>
          </a:p>
          <a:p>
            <a:pPr algn="l">
              <a:lnSpc>
                <a:spcPts val="4479"/>
              </a:lnSpc>
              <a:spcBef>
                <a:spcPct val="0"/>
              </a:spcBef>
            </a:pPr>
            <a:r>
              <a:rPr lang="en-US" sz="3199" dirty="0">
                <a:solidFill>
                  <a:srgbClr val="000000"/>
                </a:solidFill>
                <a:latin typeface="Arimo"/>
                <a:ea typeface="Arimo"/>
                <a:cs typeface="Arimo"/>
                <a:sym typeface="Arimo"/>
              </a:rPr>
              <a:t>4)Food: $160-$320</a:t>
            </a:r>
          </a:p>
          <a:p>
            <a:pPr algn="l">
              <a:lnSpc>
                <a:spcPts val="4479"/>
              </a:lnSpc>
              <a:spcBef>
                <a:spcPct val="0"/>
              </a:spcBef>
            </a:pPr>
            <a:r>
              <a:rPr lang="en-US" sz="3199" dirty="0">
                <a:solidFill>
                  <a:srgbClr val="000000"/>
                </a:solidFill>
                <a:latin typeface="Arimo"/>
                <a:ea typeface="Arimo"/>
                <a:cs typeface="Arimo"/>
                <a:sym typeface="Arimo"/>
              </a:rPr>
              <a:t>Overall:</a:t>
            </a:r>
            <a:r>
              <a:rPr lang="en-US" sz="3199" b="1" dirty="0">
                <a:solidFill>
                  <a:srgbClr val="000000"/>
                </a:solidFill>
                <a:latin typeface="Arimo Bold"/>
                <a:ea typeface="Arimo Bold"/>
                <a:cs typeface="Arimo Bold"/>
                <a:sym typeface="Arimo Bold"/>
              </a:rPr>
              <a:t> $500-$700 per month</a:t>
            </a:r>
          </a:p>
          <a:p>
            <a:pPr algn="l">
              <a:lnSpc>
                <a:spcPts val="4479"/>
              </a:lnSpc>
              <a:spcBef>
                <a:spcPct val="0"/>
              </a:spcBef>
            </a:pPr>
            <a:r>
              <a:rPr lang="en-US" sz="2699" i="1" dirty="0">
                <a:solidFill>
                  <a:srgbClr val="000000"/>
                </a:solidFill>
                <a:latin typeface="Arimo"/>
                <a:ea typeface="Arimo"/>
                <a:cs typeface="Arimo"/>
                <a:sym typeface="Arimo"/>
              </a:rPr>
              <a:t>Note: Prices may vary depending on lifestyle. Dorms are available upon request (spaces are limited). Tashkent has well-developed public transport, taxis are available through Yandex Go and </a:t>
            </a:r>
            <a:r>
              <a:rPr lang="en-US" sz="2699" i="1" dirty="0" err="1">
                <a:solidFill>
                  <a:srgbClr val="000000"/>
                </a:solidFill>
                <a:latin typeface="Arimo"/>
                <a:ea typeface="Arimo"/>
                <a:cs typeface="Arimo"/>
                <a:sym typeface="Arimo"/>
              </a:rPr>
              <a:t>MyTaxi</a:t>
            </a:r>
            <a:r>
              <a:rPr lang="en-US" sz="2699" i="1" dirty="0">
                <a:solidFill>
                  <a:srgbClr val="000000"/>
                </a:solidFill>
                <a:latin typeface="Arimo"/>
                <a:ea typeface="Arimo"/>
                <a:cs typeface="Arimo"/>
                <a:sym typeface="Arimo"/>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344214" y="1653761"/>
            <a:ext cx="5392983" cy="4044737"/>
          </a:xfrm>
          <a:custGeom>
            <a:avLst/>
            <a:gdLst/>
            <a:ahLst/>
            <a:cxnLst/>
            <a:rect l="l" t="t" r="r" b="b"/>
            <a:pathLst>
              <a:path w="5392983" h="4044737">
                <a:moveTo>
                  <a:pt x="0" y="0"/>
                </a:moveTo>
                <a:lnTo>
                  <a:pt x="5392984" y="0"/>
                </a:lnTo>
                <a:lnTo>
                  <a:pt x="5392984" y="4044738"/>
                </a:lnTo>
                <a:lnTo>
                  <a:pt x="0" y="4044738"/>
                </a:lnTo>
                <a:lnTo>
                  <a:pt x="0" y="0"/>
                </a:lnTo>
                <a:close/>
              </a:path>
            </a:pathLst>
          </a:custGeom>
          <a:blipFill>
            <a:blip r:embed="rId3"/>
            <a:stretch>
              <a:fillRect/>
            </a:stretch>
          </a:blipFill>
        </p:spPr>
        <p:txBody>
          <a:bodyPr/>
          <a:lstStyle/>
          <a:p>
            <a:endParaRPr/>
          </a:p>
        </p:txBody>
      </p:sp>
      <p:sp>
        <p:nvSpPr>
          <p:cNvPr id="10" name="Freeform 10"/>
          <p:cNvSpPr/>
          <p:nvPr/>
        </p:nvSpPr>
        <p:spPr>
          <a:xfrm>
            <a:off x="6132176" y="1653761"/>
            <a:ext cx="6023648" cy="4044737"/>
          </a:xfrm>
          <a:custGeom>
            <a:avLst/>
            <a:gdLst/>
            <a:ahLst/>
            <a:cxnLst/>
            <a:rect l="l" t="t" r="r" b="b"/>
            <a:pathLst>
              <a:path w="6023648" h="4044737">
                <a:moveTo>
                  <a:pt x="0" y="0"/>
                </a:moveTo>
                <a:lnTo>
                  <a:pt x="6023648" y="0"/>
                </a:lnTo>
                <a:lnTo>
                  <a:pt x="6023648" y="4044738"/>
                </a:lnTo>
                <a:lnTo>
                  <a:pt x="0" y="4044738"/>
                </a:lnTo>
                <a:lnTo>
                  <a:pt x="0" y="0"/>
                </a:lnTo>
                <a:close/>
              </a:path>
            </a:pathLst>
          </a:custGeom>
          <a:blipFill>
            <a:blip r:embed="rId4"/>
            <a:stretch>
              <a:fillRect b="-11694"/>
            </a:stretch>
          </a:blipFill>
        </p:spPr>
        <p:txBody>
          <a:bodyPr/>
          <a:lstStyle/>
          <a:p>
            <a:endParaRPr/>
          </a:p>
        </p:txBody>
      </p:sp>
      <p:sp>
        <p:nvSpPr>
          <p:cNvPr id="11" name="Freeform 11"/>
          <p:cNvSpPr/>
          <p:nvPr/>
        </p:nvSpPr>
        <p:spPr>
          <a:xfrm>
            <a:off x="344214" y="6212343"/>
            <a:ext cx="5392983" cy="3583611"/>
          </a:xfrm>
          <a:custGeom>
            <a:avLst/>
            <a:gdLst/>
            <a:ahLst/>
            <a:cxnLst/>
            <a:rect l="l" t="t" r="r" b="b"/>
            <a:pathLst>
              <a:path w="5392983" h="3583611">
                <a:moveTo>
                  <a:pt x="0" y="0"/>
                </a:moveTo>
                <a:lnTo>
                  <a:pt x="5392984" y="0"/>
                </a:lnTo>
                <a:lnTo>
                  <a:pt x="5392984" y="3583611"/>
                </a:lnTo>
                <a:lnTo>
                  <a:pt x="0" y="3583611"/>
                </a:lnTo>
                <a:lnTo>
                  <a:pt x="0" y="0"/>
                </a:lnTo>
                <a:close/>
              </a:path>
            </a:pathLst>
          </a:custGeom>
          <a:blipFill>
            <a:blip r:embed="rId5"/>
            <a:stretch>
              <a:fillRect t="-6433" b="-6433"/>
            </a:stretch>
          </a:blipFill>
        </p:spPr>
        <p:txBody>
          <a:bodyPr/>
          <a:lstStyle/>
          <a:p>
            <a:endParaRPr/>
          </a:p>
        </p:txBody>
      </p:sp>
      <p:sp>
        <p:nvSpPr>
          <p:cNvPr id="12" name="Freeform 12"/>
          <p:cNvSpPr/>
          <p:nvPr/>
        </p:nvSpPr>
        <p:spPr>
          <a:xfrm>
            <a:off x="6132176" y="6212343"/>
            <a:ext cx="6023648" cy="3494028"/>
          </a:xfrm>
          <a:custGeom>
            <a:avLst/>
            <a:gdLst/>
            <a:ahLst/>
            <a:cxnLst/>
            <a:rect l="l" t="t" r="r" b="b"/>
            <a:pathLst>
              <a:path w="6023648" h="3494028">
                <a:moveTo>
                  <a:pt x="0" y="0"/>
                </a:moveTo>
                <a:lnTo>
                  <a:pt x="6023648" y="0"/>
                </a:lnTo>
                <a:lnTo>
                  <a:pt x="6023648" y="3494028"/>
                </a:lnTo>
                <a:lnTo>
                  <a:pt x="0" y="3494028"/>
                </a:lnTo>
                <a:lnTo>
                  <a:pt x="0" y="0"/>
                </a:lnTo>
                <a:close/>
              </a:path>
            </a:pathLst>
          </a:custGeom>
          <a:blipFill>
            <a:blip r:embed="rId6"/>
            <a:stretch>
              <a:fillRect t="-13367" b="-15931"/>
            </a:stretch>
          </a:blipFill>
        </p:spPr>
        <p:txBody>
          <a:bodyPr/>
          <a:lstStyle/>
          <a:p>
            <a:endParaRPr/>
          </a:p>
        </p:txBody>
      </p:sp>
      <p:sp>
        <p:nvSpPr>
          <p:cNvPr id="13" name="Freeform 13"/>
          <p:cNvSpPr/>
          <p:nvPr/>
        </p:nvSpPr>
        <p:spPr>
          <a:xfrm>
            <a:off x="12546349" y="6212343"/>
            <a:ext cx="5302206" cy="3494028"/>
          </a:xfrm>
          <a:custGeom>
            <a:avLst/>
            <a:gdLst/>
            <a:ahLst/>
            <a:cxnLst/>
            <a:rect l="l" t="t" r="r" b="b"/>
            <a:pathLst>
              <a:path w="5302206" h="3494028">
                <a:moveTo>
                  <a:pt x="0" y="0"/>
                </a:moveTo>
                <a:lnTo>
                  <a:pt x="5302206" y="0"/>
                </a:lnTo>
                <a:lnTo>
                  <a:pt x="5302206" y="3494028"/>
                </a:lnTo>
                <a:lnTo>
                  <a:pt x="0" y="3494028"/>
                </a:lnTo>
                <a:lnTo>
                  <a:pt x="0" y="0"/>
                </a:lnTo>
                <a:close/>
              </a:path>
            </a:pathLst>
          </a:custGeom>
          <a:blipFill>
            <a:blip r:embed="rId7"/>
            <a:stretch>
              <a:fillRect t="-6906" b="-6906"/>
            </a:stretch>
          </a:blipFill>
        </p:spPr>
        <p:txBody>
          <a:bodyPr/>
          <a:lstStyle/>
          <a:p>
            <a:endParaRPr/>
          </a:p>
        </p:txBody>
      </p:sp>
      <p:sp>
        <p:nvSpPr>
          <p:cNvPr id="14" name="Freeform 14"/>
          <p:cNvSpPr/>
          <p:nvPr/>
        </p:nvSpPr>
        <p:spPr>
          <a:xfrm>
            <a:off x="12546349" y="1653761"/>
            <a:ext cx="5302206" cy="4044737"/>
          </a:xfrm>
          <a:custGeom>
            <a:avLst/>
            <a:gdLst/>
            <a:ahLst/>
            <a:cxnLst/>
            <a:rect l="l" t="t" r="r" b="b"/>
            <a:pathLst>
              <a:path w="5302206" h="4044737">
                <a:moveTo>
                  <a:pt x="0" y="0"/>
                </a:moveTo>
                <a:lnTo>
                  <a:pt x="5302206" y="0"/>
                </a:lnTo>
                <a:lnTo>
                  <a:pt x="5302206" y="4044738"/>
                </a:lnTo>
                <a:lnTo>
                  <a:pt x="0" y="4044738"/>
                </a:lnTo>
                <a:lnTo>
                  <a:pt x="0" y="0"/>
                </a:lnTo>
                <a:close/>
              </a:path>
            </a:pathLst>
          </a:custGeom>
          <a:blipFill>
            <a:blip r:embed="rId8"/>
            <a:stretch>
              <a:fillRect l="-3721" t="-987" b="-987"/>
            </a:stretch>
          </a:blipFill>
        </p:spPr>
        <p:txBody>
          <a:bodyPr/>
          <a:lstStyle/>
          <a:p>
            <a:endParaRPr/>
          </a:p>
        </p:txBody>
      </p:sp>
      <p:sp>
        <p:nvSpPr>
          <p:cNvPr id="15" name="TextBox 15"/>
          <p:cNvSpPr txBox="1"/>
          <p:nvPr/>
        </p:nvSpPr>
        <p:spPr>
          <a:xfrm>
            <a:off x="4615247" y="313392"/>
            <a:ext cx="9314485"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Dormitory at UWED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98B07D4-9251-4EAF-D611-C451AA551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60869"/>
            <a:ext cx="6836854" cy="9670232"/>
          </a:xfrm>
          <a:prstGeom prst="rect">
            <a:avLst/>
          </a:prstGeom>
        </p:spPr>
      </p:pic>
      <p:pic>
        <p:nvPicPr>
          <p:cNvPr id="5" name="Рисунок 4">
            <a:extLst>
              <a:ext uri="{FF2B5EF4-FFF2-40B4-BE49-F238E27FC236}">
                <a16:creationId xmlns:a16="http://schemas.microsoft.com/office/drawing/2014/main" id="{254AE541-5B80-4DCF-4ACF-8CBB1A5F7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90500"/>
            <a:ext cx="6886605" cy="9740601"/>
          </a:xfrm>
          <a:prstGeom prst="rect">
            <a:avLst/>
          </a:prstGeom>
        </p:spPr>
      </p:pic>
    </p:spTree>
    <p:extLst>
      <p:ext uri="{BB962C8B-B14F-4D97-AF65-F5344CB8AC3E}">
        <p14:creationId xmlns:p14="http://schemas.microsoft.com/office/powerpoint/2010/main" val="15402419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7620749-F8E4-B0B5-65D0-D91E29086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10287000"/>
          </a:xfrm>
          <a:prstGeom prst="rect">
            <a:avLst/>
          </a:prstGeom>
        </p:spPr>
      </p:pic>
      <p:sp>
        <p:nvSpPr>
          <p:cNvPr id="4" name="TextBox 3">
            <a:extLst>
              <a:ext uri="{FF2B5EF4-FFF2-40B4-BE49-F238E27FC236}">
                <a16:creationId xmlns:a16="http://schemas.microsoft.com/office/drawing/2014/main" id="{A98E2BB9-DC25-96BF-E081-3754333578BB}"/>
              </a:ext>
            </a:extLst>
          </p:cNvPr>
          <p:cNvSpPr txBox="1"/>
          <p:nvPr/>
        </p:nvSpPr>
        <p:spPr>
          <a:xfrm>
            <a:off x="8001000" y="876300"/>
            <a:ext cx="1143000" cy="523220"/>
          </a:xfrm>
          <a:prstGeom prst="rect">
            <a:avLst/>
          </a:prstGeom>
          <a:solidFill>
            <a:schemeClr val="tx2"/>
          </a:solidFill>
        </p:spPr>
        <p:txBody>
          <a:bodyPr wrap="square" rtlCol="0">
            <a:spAutoFit/>
          </a:bodyPr>
          <a:lstStyle/>
          <a:p>
            <a:r>
              <a:rPr lang="en-US" sz="2800">
                <a:solidFill>
                  <a:srgbClr val="C00000"/>
                </a:solidFill>
              </a:rPr>
              <a:t>UWED</a:t>
            </a:r>
            <a:endParaRPr lang="ru-RU" sz="2800">
              <a:solidFill>
                <a:srgbClr val="C00000"/>
              </a:solidFill>
            </a:endParaRPr>
          </a:p>
        </p:txBody>
      </p:sp>
      <p:sp>
        <p:nvSpPr>
          <p:cNvPr id="7" name="Овал 6">
            <a:extLst>
              <a:ext uri="{FF2B5EF4-FFF2-40B4-BE49-F238E27FC236}">
                <a16:creationId xmlns:a16="http://schemas.microsoft.com/office/drawing/2014/main" id="{2D765D1F-FB20-8D50-1832-796CD5922035}"/>
              </a:ext>
            </a:extLst>
          </p:cNvPr>
          <p:cNvSpPr/>
          <p:nvPr/>
        </p:nvSpPr>
        <p:spPr>
          <a:xfrm>
            <a:off x="8422784" y="1562100"/>
            <a:ext cx="152400"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3BE84765-C050-1FA4-DBB0-EF8E0F296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24259" y="304800"/>
            <a:ext cx="7141518" cy="4762500"/>
          </a:xfrm>
          <a:prstGeom prst="rect">
            <a:avLst/>
          </a:prstGeom>
        </p:spPr>
      </p:pic>
      <p:pic>
        <p:nvPicPr>
          <p:cNvPr id="15" name="Рисунок 14">
            <a:extLst>
              <a:ext uri="{FF2B5EF4-FFF2-40B4-BE49-F238E27FC236}">
                <a16:creationId xmlns:a16="http://schemas.microsoft.com/office/drawing/2014/main" id="{2821AC1B-2661-8C8D-978C-C63D07A70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558" y="5067300"/>
            <a:ext cx="7148219" cy="4762500"/>
          </a:xfrm>
          <a:prstGeom prst="rect">
            <a:avLst/>
          </a:prstGeom>
        </p:spPr>
      </p:pic>
    </p:spTree>
    <p:extLst>
      <p:ext uri="{BB962C8B-B14F-4D97-AF65-F5344CB8AC3E}">
        <p14:creationId xmlns:p14="http://schemas.microsoft.com/office/powerpoint/2010/main" val="37908322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11" name="Freeform 11"/>
          <p:cNvSpPr/>
          <p:nvPr/>
        </p:nvSpPr>
        <p:spPr>
          <a:xfrm>
            <a:off x="228600" y="1906633"/>
            <a:ext cx="5751588" cy="3829662"/>
          </a:xfrm>
          <a:custGeom>
            <a:avLst/>
            <a:gdLst/>
            <a:ahLst/>
            <a:cxnLst/>
            <a:rect l="l" t="t" r="r" b="b"/>
            <a:pathLst>
              <a:path w="5720465" h="3801221">
                <a:moveTo>
                  <a:pt x="0" y="0"/>
                </a:moveTo>
                <a:lnTo>
                  <a:pt x="5720465" y="0"/>
                </a:lnTo>
                <a:lnTo>
                  <a:pt x="5720465" y="3801221"/>
                </a:lnTo>
                <a:lnTo>
                  <a:pt x="0" y="3801221"/>
                </a:lnTo>
                <a:lnTo>
                  <a:pt x="0" y="0"/>
                </a:lnTo>
                <a:close/>
              </a:path>
            </a:pathLst>
          </a:custGeom>
          <a:blipFill>
            <a:blip r:embed="rId3"/>
            <a:stretch>
              <a:fillRect l="-202" r="-202"/>
            </a:stretch>
          </a:blipFill>
        </p:spPr>
        <p:txBody>
          <a:bodyPr/>
          <a:lstStyle/>
          <a:p>
            <a:endParaRPr lang="ru-RU"/>
          </a:p>
        </p:txBody>
      </p:sp>
      <p:sp>
        <p:nvSpPr>
          <p:cNvPr id="12" name="Freeform 12"/>
          <p:cNvSpPr/>
          <p:nvPr/>
        </p:nvSpPr>
        <p:spPr>
          <a:xfrm>
            <a:off x="5949065" y="5758296"/>
            <a:ext cx="6358748" cy="4088099"/>
          </a:xfrm>
          <a:custGeom>
            <a:avLst/>
            <a:gdLst/>
            <a:ahLst/>
            <a:cxnLst/>
            <a:rect l="l" t="t" r="r" b="b"/>
            <a:pathLst>
              <a:path w="6091145" h="3835226">
                <a:moveTo>
                  <a:pt x="0" y="0"/>
                </a:moveTo>
                <a:lnTo>
                  <a:pt x="6091145" y="0"/>
                </a:lnTo>
                <a:lnTo>
                  <a:pt x="6091145" y="3835227"/>
                </a:lnTo>
                <a:lnTo>
                  <a:pt x="0" y="3835227"/>
                </a:lnTo>
                <a:lnTo>
                  <a:pt x="0" y="0"/>
                </a:lnTo>
                <a:close/>
              </a:path>
            </a:pathLst>
          </a:custGeom>
          <a:blipFill>
            <a:blip r:embed="rId4"/>
            <a:stretch>
              <a:fillRect t="-2844" b="-2844"/>
            </a:stretch>
          </a:blipFill>
        </p:spPr>
        <p:txBody>
          <a:bodyPr/>
          <a:lstStyle/>
          <a:p>
            <a:endParaRPr/>
          </a:p>
        </p:txBody>
      </p:sp>
      <p:sp>
        <p:nvSpPr>
          <p:cNvPr id="14" name="Freeform 14"/>
          <p:cNvSpPr/>
          <p:nvPr/>
        </p:nvSpPr>
        <p:spPr>
          <a:xfrm>
            <a:off x="12307813" y="1577019"/>
            <a:ext cx="5589528" cy="4121907"/>
          </a:xfrm>
          <a:custGeom>
            <a:avLst/>
            <a:gdLst/>
            <a:ahLst/>
            <a:cxnLst/>
            <a:rect l="l" t="t" r="r" b="b"/>
            <a:pathLst>
              <a:path w="5645958" h="4306966">
                <a:moveTo>
                  <a:pt x="0" y="0"/>
                </a:moveTo>
                <a:lnTo>
                  <a:pt x="5645958" y="0"/>
                </a:lnTo>
                <a:lnTo>
                  <a:pt x="5645958" y="4306966"/>
                </a:lnTo>
                <a:lnTo>
                  <a:pt x="0" y="4306966"/>
                </a:lnTo>
                <a:lnTo>
                  <a:pt x="0" y="0"/>
                </a:lnTo>
                <a:close/>
              </a:path>
            </a:pathLst>
          </a:custGeom>
          <a:blipFill>
            <a:blip r:embed="rId5"/>
            <a:stretch>
              <a:fillRect l="-220" r="-220"/>
            </a:stretch>
          </a:blipFill>
        </p:spPr>
        <p:txBody>
          <a:bodyPr/>
          <a:lstStyle/>
          <a:p>
            <a:endParaRPr/>
          </a:p>
        </p:txBody>
      </p:sp>
      <p:sp>
        <p:nvSpPr>
          <p:cNvPr id="15" name="TextBox 15"/>
          <p:cNvSpPr txBox="1"/>
          <p:nvPr/>
        </p:nvSpPr>
        <p:spPr>
          <a:xfrm>
            <a:off x="4615247" y="313392"/>
            <a:ext cx="11295534"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Places in Tashkent</a:t>
            </a:r>
          </a:p>
        </p:txBody>
      </p:sp>
      <p:sp>
        <p:nvSpPr>
          <p:cNvPr id="16" name="TextBox 15">
            <a:extLst>
              <a:ext uri="{FF2B5EF4-FFF2-40B4-BE49-F238E27FC236}">
                <a16:creationId xmlns:a16="http://schemas.microsoft.com/office/drawing/2014/main" id="{5D779784-3D3E-A33B-D764-9C8B1A40EBBB}"/>
              </a:ext>
            </a:extLst>
          </p:cNvPr>
          <p:cNvSpPr txBox="1"/>
          <p:nvPr/>
        </p:nvSpPr>
        <p:spPr>
          <a:xfrm>
            <a:off x="803856" y="5829300"/>
            <a:ext cx="4038600" cy="1107996"/>
          </a:xfrm>
          <a:prstGeom prst="rect">
            <a:avLst/>
          </a:prstGeom>
          <a:noFill/>
        </p:spPr>
        <p:txBody>
          <a:bodyPr wrap="square" rtlCol="0">
            <a:spAutoFit/>
          </a:bodyPr>
          <a:lstStyle/>
          <a:p>
            <a:pPr algn="ctr"/>
            <a:r>
              <a:rPr lang="en-US" sz="2400"/>
              <a:t>The State Museum of the Temurids History</a:t>
            </a:r>
          </a:p>
          <a:p>
            <a:endParaRPr lang="ru-RU"/>
          </a:p>
        </p:txBody>
      </p:sp>
      <p:sp>
        <p:nvSpPr>
          <p:cNvPr id="18" name="TextBox 17">
            <a:extLst>
              <a:ext uri="{FF2B5EF4-FFF2-40B4-BE49-F238E27FC236}">
                <a16:creationId xmlns:a16="http://schemas.microsoft.com/office/drawing/2014/main" id="{E3491363-0BCE-88B9-8328-48137D0B12A0}"/>
              </a:ext>
            </a:extLst>
          </p:cNvPr>
          <p:cNvSpPr txBox="1"/>
          <p:nvPr/>
        </p:nvSpPr>
        <p:spPr>
          <a:xfrm>
            <a:off x="13456276" y="5914829"/>
            <a:ext cx="4038600" cy="461665"/>
          </a:xfrm>
          <a:prstGeom prst="rect">
            <a:avLst/>
          </a:prstGeom>
          <a:noFill/>
        </p:spPr>
        <p:txBody>
          <a:bodyPr wrap="square" rtlCol="0">
            <a:spAutoFit/>
          </a:bodyPr>
          <a:lstStyle/>
          <a:p>
            <a:pPr algn="ctr"/>
            <a:r>
              <a:rPr lang="en-US" sz="2400"/>
              <a:t>Alisher Navoi Grand Theatre</a:t>
            </a:r>
          </a:p>
        </p:txBody>
      </p:sp>
      <p:sp>
        <p:nvSpPr>
          <p:cNvPr id="20" name="TextBox 19">
            <a:extLst>
              <a:ext uri="{FF2B5EF4-FFF2-40B4-BE49-F238E27FC236}">
                <a16:creationId xmlns:a16="http://schemas.microsoft.com/office/drawing/2014/main" id="{17088E6B-238E-96A2-319E-4229B8341362}"/>
              </a:ext>
            </a:extLst>
          </p:cNvPr>
          <p:cNvSpPr txBox="1"/>
          <p:nvPr/>
        </p:nvSpPr>
        <p:spPr>
          <a:xfrm>
            <a:off x="7239000" y="5077873"/>
            <a:ext cx="4038600" cy="461665"/>
          </a:xfrm>
          <a:prstGeom prst="rect">
            <a:avLst/>
          </a:prstGeom>
          <a:noFill/>
        </p:spPr>
        <p:txBody>
          <a:bodyPr wrap="square" rtlCol="0">
            <a:spAutoFit/>
          </a:bodyPr>
          <a:lstStyle/>
          <a:p>
            <a:pPr algn="ctr"/>
            <a:r>
              <a:rPr lang="en-US" sz="2400"/>
              <a:t>Tashkent TV Tower</a:t>
            </a:r>
          </a:p>
        </p:txBody>
      </p:sp>
      <p:sp>
        <p:nvSpPr>
          <p:cNvPr id="22" name="TextBox 21">
            <a:extLst>
              <a:ext uri="{FF2B5EF4-FFF2-40B4-BE49-F238E27FC236}">
                <a16:creationId xmlns:a16="http://schemas.microsoft.com/office/drawing/2014/main" id="{DE3F8BD3-9183-8C81-4958-72E515F0C9D7}"/>
              </a:ext>
            </a:extLst>
          </p:cNvPr>
          <p:cNvSpPr txBox="1"/>
          <p:nvPr/>
        </p:nvSpPr>
        <p:spPr>
          <a:xfrm>
            <a:off x="13792198" y="8877300"/>
            <a:ext cx="4419601" cy="646331"/>
          </a:xfrm>
          <a:prstGeom prst="rect">
            <a:avLst/>
          </a:prstGeom>
          <a:noFill/>
        </p:spPr>
        <p:txBody>
          <a:bodyPr wrap="square" rtlCol="0">
            <a:spAutoFit/>
          </a:bodyPr>
          <a:lstStyle/>
          <a:p>
            <a:r>
              <a:rPr lang="en-US"/>
              <a:t>For more information visit </a:t>
            </a:r>
          </a:p>
          <a:p>
            <a:r>
              <a:rPr lang="en-US" u="sng">
                <a:solidFill>
                  <a:schemeClr val="accent1"/>
                </a:solidFill>
              </a:rPr>
              <a:t>https://uzbekistan.travel/en/c/attractions/</a:t>
            </a:r>
            <a:endParaRPr lang="ru-RU" u="sng">
              <a:solidFill>
                <a:schemeClr val="accent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228600" y="5576185"/>
            <a:ext cx="5903576" cy="4397423"/>
          </a:xfrm>
          <a:custGeom>
            <a:avLst/>
            <a:gdLst/>
            <a:ahLst/>
            <a:cxnLst/>
            <a:rect l="l" t="t" r="r" b="b"/>
            <a:pathLst>
              <a:path w="5787962" h="4340971">
                <a:moveTo>
                  <a:pt x="0" y="0"/>
                </a:moveTo>
                <a:lnTo>
                  <a:pt x="5787962" y="0"/>
                </a:lnTo>
                <a:lnTo>
                  <a:pt x="5787962" y="4340972"/>
                </a:lnTo>
                <a:lnTo>
                  <a:pt x="0" y="4340972"/>
                </a:lnTo>
                <a:lnTo>
                  <a:pt x="0" y="0"/>
                </a:lnTo>
                <a:close/>
              </a:path>
            </a:pathLst>
          </a:custGeom>
          <a:blipFill>
            <a:blip r:embed="rId3"/>
            <a:stretch>
              <a:fillRect l="-16747" r="-16747"/>
            </a:stretch>
          </a:blipFill>
        </p:spPr>
        <p:txBody>
          <a:bodyPr/>
          <a:lstStyle/>
          <a:p>
            <a:endParaRPr/>
          </a:p>
        </p:txBody>
      </p:sp>
      <p:sp>
        <p:nvSpPr>
          <p:cNvPr id="10" name="Freeform 10"/>
          <p:cNvSpPr/>
          <p:nvPr/>
        </p:nvSpPr>
        <p:spPr>
          <a:xfrm>
            <a:off x="11945363" y="5576185"/>
            <a:ext cx="6342637" cy="4178750"/>
          </a:xfrm>
          <a:custGeom>
            <a:avLst/>
            <a:gdLst/>
            <a:ahLst/>
            <a:cxnLst/>
            <a:rect l="l" t="t" r="r" b="b"/>
            <a:pathLst>
              <a:path w="6414173" h="4306966">
                <a:moveTo>
                  <a:pt x="0" y="0"/>
                </a:moveTo>
                <a:lnTo>
                  <a:pt x="6414173" y="0"/>
                </a:lnTo>
                <a:lnTo>
                  <a:pt x="6414173" y="4306966"/>
                </a:lnTo>
                <a:lnTo>
                  <a:pt x="0" y="4306966"/>
                </a:lnTo>
                <a:lnTo>
                  <a:pt x="0" y="0"/>
                </a:lnTo>
                <a:close/>
              </a:path>
            </a:pathLst>
          </a:custGeom>
          <a:blipFill>
            <a:blip r:embed="rId4"/>
            <a:stretch>
              <a:fillRect l="-9650" r="-9650"/>
            </a:stretch>
          </a:blipFill>
        </p:spPr>
        <p:txBody>
          <a:bodyPr/>
          <a:lstStyle/>
          <a:p>
            <a:endParaRPr/>
          </a:p>
        </p:txBody>
      </p:sp>
      <p:sp>
        <p:nvSpPr>
          <p:cNvPr id="11" name="Freeform 11"/>
          <p:cNvSpPr/>
          <p:nvPr/>
        </p:nvSpPr>
        <p:spPr>
          <a:xfrm>
            <a:off x="6132176" y="1517651"/>
            <a:ext cx="5787962" cy="4085902"/>
          </a:xfrm>
          <a:custGeom>
            <a:avLst/>
            <a:gdLst/>
            <a:ahLst/>
            <a:cxnLst/>
            <a:rect l="l" t="t" r="r" b="b"/>
            <a:pathLst>
              <a:path w="5720465" h="3801221">
                <a:moveTo>
                  <a:pt x="0" y="0"/>
                </a:moveTo>
                <a:lnTo>
                  <a:pt x="5720465" y="0"/>
                </a:lnTo>
                <a:lnTo>
                  <a:pt x="5720465" y="3801221"/>
                </a:lnTo>
                <a:lnTo>
                  <a:pt x="0" y="3801221"/>
                </a:lnTo>
                <a:lnTo>
                  <a:pt x="0" y="0"/>
                </a:lnTo>
                <a:close/>
              </a:path>
            </a:pathLst>
          </a:custGeom>
          <a:blipFill>
            <a:blip r:embed="rId5"/>
            <a:stretch>
              <a:fillRect t="-6365" b="-6365"/>
            </a:stretch>
          </a:blipFill>
        </p:spPr>
        <p:txBody>
          <a:bodyPr/>
          <a:lstStyle/>
          <a:p>
            <a:endParaRPr/>
          </a:p>
        </p:txBody>
      </p:sp>
      <p:sp>
        <p:nvSpPr>
          <p:cNvPr id="15" name="TextBox 15"/>
          <p:cNvSpPr txBox="1"/>
          <p:nvPr/>
        </p:nvSpPr>
        <p:spPr>
          <a:xfrm>
            <a:off x="4615247" y="313392"/>
            <a:ext cx="11295534"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Places in Tashkent</a:t>
            </a:r>
          </a:p>
        </p:txBody>
      </p:sp>
      <p:sp>
        <p:nvSpPr>
          <p:cNvPr id="16" name="TextBox 15">
            <a:extLst>
              <a:ext uri="{FF2B5EF4-FFF2-40B4-BE49-F238E27FC236}">
                <a16:creationId xmlns:a16="http://schemas.microsoft.com/office/drawing/2014/main" id="{8AAA9F07-BF75-D6A5-8529-AE5E1B2EA9C2}"/>
              </a:ext>
            </a:extLst>
          </p:cNvPr>
          <p:cNvSpPr txBox="1"/>
          <p:nvPr/>
        </p:nvSpPr>
        <p:spPr>
          <a:xfrm>
            <a:off x="762000" y="4996996"/>
            <a:ext cx="4038600" cy="738664"/>
          </a:xfrm>
          <a:prstGeom prst="rect">
            <a:avLst/>
          </a:prstGeom>
          <a:noFill/>
        </p:spPr>
        <p:txBody>
          <a:bodyPr wrap="square" rtlCol="0">
            <a:spAutoFit/>
          </a:bodyPr>
          <a:lstStyle/>
          <a:p>
            <a:pPr algn="ctr"/>
            <a:r>
              <a:rPr lang="en-US" sz="2400"/>
              <a:t>Seoul Mun</a:t>
            </a:r>
          </a:p>
          <a:p>
            <a:endParaRPr lang="ru-RU"/>
          </a:p>
        </p:txBody>
      </p:sp>
      <p:sp>
        <p:nvSpPr>
          <p:cNvPr id="17" name="TextBox 16">
            <a:extLst>
              <a:ext uri="{FF2B5EF4-FFF2-40B4-BE49-F238E27FC236}">
                <a16:creationId xmlns:a16="http://schemas.microsoft.com/office/drawing/2014/main" id="{6C68FF0C-53B2-5D4A-3DB5-CC32F63475A9}"/>
              </a:ext>
            </a:extLst>
          </p:cNvPr>
          <p:cNvSpPr txBox="1"/>
          <p:nvPr/>
        </p:nvSpPr>
        <p:spPr>
          <a:xfrm>
            <a:off x="7124700" y="5735660"/>
            <a:ext cx="4038600" cy="461665"/>
          </a:xfrm>
          <a:prstGeom prst="rect">
            <a:avLst/>
          </a:prstGeom>
          <a:noFill/>
        </p:spPr>
        <p:txBody>
          <a:bodyPr wrap="square" rtlCol="0">
            <a:spAutoFit/>
          </a:bodyPr>
          <a:lstStyle/>
          <a:p>
            <a:pPr algn="ctr"/>
            <a:r>
              <a:rPr lang="en-US" sz="2400"/>
              <a:t>Magic City</a:t>
            </a:r>
          </a:p>
        </p:txBody>
      </p:sp>
      <p:sp>
        <p:nvSpPr>
          <p:cNvPr id="18" name="TextBox 17">
            <a:extLst>
              <a:ext uri="{FF2B5EF4-FFF2-40B4-BE49-F238E27FC236}">
                <a16:creationId xmlns:a16="http://schemas.microsoft.com/office/drawing/2014/main" id="{13E84C50-225E-668C-344D-B8A941A0B0FE}"/>
              </a:ext>
            </a:extLst>
          </p:cNvPr>
          <p:cNvSpPr txBox="1"/>
          <p:nvPr/>
        </p:nvSpPr>
        <p:spPr>
          <a:xfrm>
            <a:off x="13487400" y="4904663"/>
            <a:ext cx="4038600" cy="461665"/>
          </a:xfrm>
          <a:prstGeom prst="rect">
            <a:avLst/>
          </a:prstGeom>
          <a:noFill/>
        </p:spPr>
        <p:txBody>
          <a:bodyPr wrap="square" rtlCol="0">
            <a:spAutoFit/>
          </a:bodyPr>
          <a:lstStyle/>
          <a:p>
            <a:pPr algn="ctr"/>
            <a:r>
              <a:rPr lang="en-US" sz="2400"/>
              <a:t>Tashkent City</a:t>
            </a:r>
          </a:p>
        </p:txBody>
      </p:sp>
      <p:sp>
        <p:nvSpPr>
          <p:cNvPr id="21" name="TextBox 20">
            <a:extLst>
              <a:ext uri="{FF2B5EF4-FFF2-40B4-BE49-F238E27FC236}">
                <a16:creationId xmlns:a16="http://schemas.microsoft.com/office/drawing/2014/main" id="{6927B946-3DDB-3D95-674B-F2A540D4CA7C}"/>
              </a:ext>
            </a:extLst>
          </p:cNvPr>
          <p:cNvSpPr txBox="1"/>
          <p:nvPr/>
        </p:nvSpPr>
        <p:spPr>
          <a:xfrm>
            <a:off x="13251714" y="1693700"/>
            <a:ext cx="4419601" cy="646331"/>
          </a:xfrm>
          <a:prstGeom prst="rect">
            <a:avLst/>
          </a:prstGeom>
          <a:noFill/>
        </p:spPr>
        <p:txBody>
          <a:bodyPr wrap="square" rtlCol="0">
            <a:spAutoFit/>
          </a:bodyPr>
          <a:lstStyle/>
          <a:p>
            <a:r>
              <a:rPr lang="en-US"/>
              <a:t>For more information visit </a:t>
            </a:r>
          </a:p>
          <a:p>
            <a:r>
              <a:rPr lang="en-US" u="sng">
                <a:solidFill>
                  <a:schemeClr val="accent1"/>
                </a:solidFill>
              </a:rPr>
              <a:t>https://uzbekistan.travel/en/c/attractions/</a:t>
            </a:r>
            <a:endParaRPr lang="ru-RU" u="sng">
              <a:solidFill>
                <a:schemeClr val="accent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8767841" y="2320742"/>
            <a:ext cx="9322902" cy="5645517"/>
          </a:xfrm>
          <a:custGeom>
            <a:avLst/>
            <a:gdLst/>
            <a:ahLst/>
            <a:cxnLst/>
            <a:rect l="l" t="t" r="r" b="b"/>
            <a:pathLst>
              <a:path w="9322902" h="5645517">
                <a:moveTo>
                  <a:pt x="0" y="0"/>
                </a:moveTo>
                <a:lnTo>
                  <a:pt x="9322901" y="0"/>
                </a:lnTo>
                <a:lnTo>
                  <a:pt x="9322901" y="5645516"/>
                </a:lnTo>
                <a:lnTo>
                  <a:pt x="0" y="5645516"/>
                </a:lnTo>
                <a:lnTo>
                  <a:pt x="0" y="0"/>
                </a:lnTo>
                <a:close/>
              </a:path>
            </a:pathLst>
          </a:custGeom>
          <a:blipFill>
            <a:blip r:embed="rId3"/>
            <a:stretch>
              <a:fillRect b="-10092"/>
            </a:stretch>
          </a:blipFill>
        </p:spPr>
        <p:txBody>
          <a:bodyPr/>
          <a:lstStyle/>
          <a:p>
            <a:endParaRPr/>
          </a:p>
        </p:txBody>
      </p:sp>
      <p:sp>
        <p:nvSpPr>
          <p:cNvPr id="10" name="Freeform 10"/>
          <p:cNvSpPr/>
          <p:nvPr/>
        </p:nvSpPr>
        <p:spPr>
          <a:xfrm>
            <a:off x="179979" y="2320742"/>
            <a:ext cx="8587862" cy="5645517"/>
          </a:xfrm>
          <a:custGeom>
            <a:avLst/>
            <a:gdLst/>
            <a:ahLst/>
            <a:cxnLst/>
            <a:rect l="l" t="t" r="r" b="b"/>
            <a:pathLst>
              <a:path w="8587862" h="5645517">
                <a:moveTo>
                  <a:pt x="0" y="0"/>
                </a:moveTo>
                <a:lnTo>
                  <a:pt x="8587862" y="0"/>
                </a:lnTo>
                <a:lnTo>
                  <a:pt x="8587862" y="5645516"/>
                </a:lnTo>
                <a:lnTo>
                  <a:pt x="0" y="5645516"/>
                </a:lnTo>
                <a:lnTo>
                  <a:pt x="0" y="0"/>
                </a:lnTo>
                <a:close/>
              </a:path>
            </a:pathLst>
          </a:custGeom>
          <a:blipFill>
            <a:blip r:embed="rId4"/>
            <a:stretch>
              <a:fillRect t="-706" b="-706"/>
            </a:stretch>
          </a:blipFill>
        </p:spPr>
        <p:txBody>
          <a:bodyPr/>
          <a:lstStyle/>
          <a:p>
            <a:endParaRPr/>
          </a:p>
        </p:txBody>
      </p:sp>
      <p:sp>
        <p:nvSpPr>
          <p:cNvPr id="11" name="TextBox 11"/>
          <p:cNvSpPr txBox="1"/>
          <p:nvPr/>
        </p:nvSpPr>
        <p:spPr>
          <a:xfrm>
            <a:off x="4615247" y="313392"/>
            <a:ext cx="11295534"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Cities in Uzbekistan</a:t>
            </a:r>
          </a:p>
        </p:txBody>
      </p:sp>
      <p:sp>
        <p:nvSpPr>
          <p:cNvPr id="12" name="TextBox 12"/>
          <p:cNvSpPr txBox="1"/>
          <p:nvPr/>
        </p:nvSpPr>
        <p:spPr>
          <a:xfrm>
            <a:off x="3442273" y="2865930"/>
            <a:ext cx="2729927" cy="507703"/>
          </a:xfrm>
          <a:prstGeom prst="rect">
            <a:avLst/>
          </a:prstGeom>
        </p:spPr>
        <p:txBody>
          <a:bodyPr wrap="square" lIns="0" tIns="0" rIns="0" bIns="0" rtlCol="0" anchor="t">
            <a:spAutoFit/>
          </a:bodyPr>
          <a:lstStyle/>
          <a:p>
            <a:pPr algn="ctr">
              <a:lnSpc>
                <a:spcPts val="4339"/>
              </a:lnSpc>
              <a:spcBef>
                <a:spcPct val="0"/>
              </a:spcBef>
            </a:pPr>
            <a:r>
              <a:rPr lang="en-US" sz="3099" b="1">
                <a:solidFill>
                  <a:srgbClr val="880019"/>
                </a:solidFill>
                <a:latin typeface="Libra Serif Modern Bold"/>
                <a:ea typeface="Libra Serif Modern Bold"/>
                <a:cs typeface="Libra Serif Modern Bold"/>
                <a:sym typeface="Libra Serif Modern Bold"/>
              </a:rPr>
              <a:t>SAMARKAND</a:t>
            </a:r>
          </a:p>
        </p:txBody>
      </p:sp>
      <p:sp>
        <p:nvSpPr>
          <p:cNvPr id="13" name="TextBox 13"/>
          <p:cNvSpPr txBox="1"/>
          <p:nvPr/>
        </p:nvSpPr>
        <p:spPr>
          <a:xfrm>
            <a:off x="13982343" y="2865930"/>
            <a:ext cx="1486257" cy="507703"/>
          </a:xfrm>
          <a:prstGeom prst="rect">
            <a:avLst/>
          </a:prstGeom>
        </p:spPr>
        <p:txBody>
          <a:bodyPr wrap="square" lIns="0" tIns="0" rIns="0" bIns="0" rtlCol="0" anchor="t">
            <a:spAutoFit/>
          </a:bodyPr>
          <a:lstStyle/>
          <a:p>
            <a:pPr algn="ctr">
              <a:lnSpc>
                <a:spcPts val="4339"/>
              </a:lnSpc>
              <a:spcBef>
                <a:spcPct val="0"/>
              </a:spcBef>
            </a:pPr>
            <a:r>
              <a:rPr lang="en-US" sz="3099" b="1">
                <a:solidFill>
                  <a:srgbClr val="880019"/>
                </a:solidFill>
                <a:latin typeface="Libra Serif Modern Bold"/>
                <a:ea typeface="Libra Serif Modern Bold"/>
                <a:cs typeface="Libra Serif Modern Bold"/>
                <a:sym typeface="Libra Serif Modern Bold"/>
              </a:rPr>
              <a:t>KHIVA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8767841" y="2320742"/>
            <a:ext cx="9322902" cy="5645517"/>
          </a:xfrm>
          <a:custGeom>
            <a:avLst/>
            <a:gdLst/>
            <a:ahLst/>
            <a:cxnLst/>
            <a:rect l="l" t="t" r="r" b="b"/>
            <a:pathLst>
              <a:path w="9322902" h="5645517">
                <a:moveTo>
                  <a:pt x="0" y="0"/>
                </a:moveTo>
                <a:lnTo>
                  <a:pt x="9322901" y="0"/>
                </a:lnTo>
                <a:lnTo>
                  <a:pt x="9322901" y="5645516"/>
                </a:lnTo>
                <a:lnTo>
                  <a:pt x="0" y="5645516"/>
                </a:lnTo>
                <a:lnTo>
                  <a:pt x="0" y="0"/>
                </a:lnTo>
                <a:close/>
              </a:path>
            </a:pathLst>
          </a:custGeom>
          <a:blipFill>
            <a:blip r:embed="rId3"/>
            <a:stretch>
              <a:fillRect t="-4945" b="-4945"/>
            </a:stretch>
          </a:blipFill>
        </p:spPr>
        <p:txBody>
          <a:bodyPr/>
          <a:lstStyle/>
          <a:p>
            <a:endParaRPr/>
          </a:p>
        </p:txBody>
      </p:sp>
      <p:sp>
        <p:nvSpPr>
          <p:cNvPr id="10" name="Freeform 10"/>
          <p:cNvSpPr/>
          <p:nvPr/>
        </p:nvSpPr>
        <p:spPr>
          <a:xfrm>
            <a:off x="179979" y="2320742"/>
            <a:ext cx="8587862" cy="5645517"/>
          </a:xfrm>
          <a:custGeom>
            <a:avLst/>
            <a:gdLst/>
            <a:ahLst/>
            <a:cxnLst/>
            <a:rect l="l" t="t" r="r" b="b"/>
            <a:pathLst>
              <a:path w="8587862" h="5645517">
                <a:moveTo>
                  <a:pt x="0" y="0"/>
                </a:moveTo>
                <a:lnTo>
                  <a:pt x="8587862" y="0"/>
                </a:lnTo>
                <a:lnTo>
                  <a:pt x="8587862" y="5645516"/>
                </a:lnTo>
                <a:lnTo>
                  <a:pt x="0" y="5645516"/>
                </a:lnTo>
                <a:lnTo>
                  <a:pt x="0" y="0"/>
                </a:lnTo>
                <a:close/>
              </a:path>
            </a:pathLst>
          </a:custGeom>
          <a:blipFill>
            <a:blip r:embed="rId4"/>
            <a:stretch>
              <a:fillRect t="-613" b="-613"/>
            </a:stretch>
          </a:blipFill>
        </p:spPr>
        <p:txBody>
          <a:bodyPr/>
          <a:lstStyle/>
          <a:p>
            <a:endParaRPr/>
          </a:p>
        </p:txBody>
      </p:sp>
      <p:sp>
        <p:nvSpPr>
          <p:cNvPr id="11" name="TextBox 11"/>
          <p:cNvSpPr txBox="1"/>
          <p:nvPr/>
        </p:nvSpPr>
        <p:spPr>
          <a:xfrm>
            <a:off x="4615247" y="313392"/>
            <a:ext cx="11295534"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Cities in Uzbekistan</a:t>
            </a:r>
          </a:p>
        </p:txBody>
      </p:sp>
      <p:sp>
        <p:nvSpPr>
          <p:cNvPr id="12" name="TextBox 12"/>
          <p:cNvSpPr txBox="1"/>
          <p:nvPr/>
        </p:nvSpPr>
        <p:spPr>
          <a:xfrm>
            <a:off x="513220" y="2865930"/>
            <a:ext cx="1925180" cy="507703"/>
          </a:xfrm>
          <a:prstGeom prst="rect">
            <a:avLst/>
          </a:prstGeom>
        </p:spPr>
        <p:txBody>
          <a:bodyPr wrap="square" lIns="0" tIns="0" rIns="0" bIns="0" rtlCol="0" anchor="t">
            <a:spAutoFit/>
          </a:bodyPr>
          <a:lstStyle/>
          <a:p>
            <a:pPr algn="ctr">
              <a:lnSpc>
                <a:spcPts val="4339"/>
              </a:lnSpc>
              <a:spcBef>
                <a:spcPct val="0"/>
              </a:spcBef>
            </a:pPr>
            <a:r>
              <a:rPr lang="en-US" sz="3099" b="1">
                <a:solidFill>
                  <a:srgbClr val="880019"/>
                </a:solidFill>
                <a:latin typeface="Libra Serif Modern Bold"/>
                <a:ea typeface="Libra Serif Modern Bold"/>
                <a:cs typeface="Libra Serif Modern Bold"/>
                <a:sym typeface="Libra Serif Modern Bold"/>
              </a:rPr>
              <a:t>KOKAND</a:t>
            </a:r>
          </a:p>
        </p:txBody>
      </p:sp>
      <p:sp>
        <p:nvSpPr>
          <p:cNvPr id="13" name="TextBox 13"/>
          <p:cNvSpPr txBox="1"/>
          <p:nvPr/>
        </p:nvSpPr>
        <p:spPr>
          <a:xfrm>
            <a:off x="14305038" y="2865930"/>
            <a:ext cx="2230362" cy="507703"/>
          </a:xfrm>
          <a:prstGeom prst="rect">
            <a:avLst/>
          </a:prstGeom>
        </p:spPr>
        <p:txBody>
          <a:bodyPr wrap="square" lIns="0" tIns="0" rIns="0" bIns="0" rtlCol="0" anchor="t">
            <a:spAutoFit/>
          </a:bodyPr>
          <a:lstStyle/>
          <a:p>
            <a:pPr algn="ctr">
              <a:lnSpc>
                <a:spcPts val="4339"/>
              </a:lnSpc>
              <a:spcBef>
                <a:spcPct val="0"/>
              </a:spcBef>
            </a:pPr>
            <a:r>
              <a:rPr lang="en-US" sz="3099" b="1">
                <a:solidFill>
                  <a:srgbClr val="880019"/>
                </a:solidFill>
                <a:latin typeface="Libra Serif Modern Bold"/>
                <a:ea typeface="Libra Serif Modern Bold"/>
                <a:cs typeface="Libra Serif Modern Bold"/>
                <a:sym typeface="Libra Serif Modern Bold"/>
              </a:rPr>
              <a:t>BUKHARA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344214" y="1653761"/>
            <a:ext cx="5787962" cy="4340971"/>
          </a:xfrm>
          <a:custGeom>
            <a:avLst/>
            <a:gdLst/>
            <a:ahLst/>
            <a:cxnLst/>
            <a:rect l="l" t="t" r="r" b="b"/>
            <a:pathLst>
              <a:path w="5787962" h="4340971">
                <a:moveTo>
                  <a:pt x="0" y="0"/>
                </a:moveTo>
                <a:lnTo>
                  <a:pt x="5787962" y="0"/>
                </a:lnTo>
                <a:lnTo>
                  <a:pt x="5787962" y="4340972"/>
                </a:lnTo>
                <a:lnTo>
                  <a:pt x="0" y="4340972"/>
                </a:lnTo>
                <a:lnTo>
                  <a:pt x="0" y="0"/>
                </a:lnTo>
                <a:close/>
              </a:path>
            </a:pathLst>
          </a:custGeom>
          <a:blipFill>
            <a:blip r:embed="rId3"/>
            <a:stretch>
              <a:fillRect l="-6352" r="-6352"/>
            </a:stretch>
          </a:blipFill>
        </p:spPr>
        <p:txBody>
          <a:bodyPr/>
          <a:lstStyle/>
          <a:p>
            <a:endParaRPr/>
          </a:p>
        </p:txBody>
      </p:sp>
      <p:sp>
        <p:nvSpPr>
          <p:cNvPr id="10" name="Freeform 10"/>
          <p:cNvSpPr/>
          <p:nvPr/>
        </p:nvSpPr>
        <p:spPr>
          <a:xfrm>
            <a:off x="6132176" y="1653761"/>
            <a:ext cx="6414173" cy="4306966"/>
          </a:xfrm>
          <a:custGeom>
            <a:avLst/>
            <a:gdLst/>
            <a:ahLst/>
            <a:cxnLst/>
            <a:rect l="l" t="t" r="r" b="b"/>
            <a:pathLst>
              <a:path w="6414173" h="4306966">
                <a:moveTo>
                  <a:pt x="0" y="0"/>
                </a:moveTo>
                <a:lnTo>
                  <a:pt x="6414173" y="0"/>
                </a:lnTo>
                <a:lnTo>
                  <a:pt x="6414173" y="4306966"/>
                </a:lnTo>
                <a:lnTo>
                  <a:pt x="0" y="4306966"/>
                </a:lnTo>
                <a:lnTo>
                  <a:pt x="0" y="0"/>
                </a:lnTo>
                <a:close/>
              </a:path>
            </a:pathLst>
          </a:custGeom>
          <a:blipFill>
            <a:blip r:embed="rId4"/>
            <a:stretch>
              <a:fillRect l="-452" r="-452"/>
            </a:stretch>
          </a:blipFill>
        </p:spPr>
        <p:txBody>
          <a:bodyPr/>
          <a:lstStyle/>
          <a:p>
            <a:endParaRPr/>
          </a:p>
        </p:txBody>
      </p:sp>
      <p:sp>
        <p:nvSpPr>
          <p:cNvPr id="11" name="Freeform 11"/>
          <p:cNvSpPr/>
          <p:nvPr/>
        </p:nvSpPr>
        <p:spPr>
          <a:xfrm>
            <a:off x="344214" y="5994733"/>
            <a:ext cx="5720465" cy="3801221"/>
          </a:xfrm>
          <a:custGeom>
            <a:avLst/>
            <a:gdLst/>
            <a:ahLst/>
            <a:cxnLst/>
            <a:rect l="l" t="t" r="r" b="b"/>
            <a:pathLst>
              <a:path w="5720465" h="3801221">
                <a:moveTo>
                  <a:pt x="0" y="0"/>
                </a:moveTo>
                <a:lnTo>
                  <a:pt x="5720465" y="0"/>
                </a:lnTo>
                <a:lnTo>
                  <a:pt x="5720465" y="3801221"/>
                </a:lnTo>
                <a:lnTo>
                  <a:pt x="0" y="3801221"/>
                </a:lnTo>
                <a:lnTo>
                  <a:pt x="0" y="0"/>
                </a:lnTo>
                <a:close/>
              </a:path>
            </a:pathLst>
          </a:custGeom>
          <a:blipFill>
            <a:blip r:embed="rId5"/>
            <a:stretch>
              <a:fillRect l="-340" r="-340"/>
            </a:stretch>
          </a:blipFill>
        </p:spPr>
        <p:txBody>
          <a:bodyPr/>
          <a:lstStyle/>
          <a:p>
            <a:endParaRPr/>
          </a:p>
        </p:txBody>
      </p:sp>
      <p:sp>
        <p:nvSpPr>
          <p:cNvPr id="12" name="Freeform 12"/>
          <p:cNvSpPr/>
          <p:nvPr/>
        </p:nvSpPr>
        <p:spPr>
          <a:xfrm>
            <a:off x="6064679" y="5960727"/>
            <a:ext cx="6091145" cy="3835226"/>
          </a:xfrm>
          <a:custGeom>
            <a:avLst/>
            <a:gdLst/>
            <a:ahLst/>
            <a:cxnLst/>
            <a:rect l="l" t="t" r="r" b="b"/>
            <a:pathLst>
              <a:path w="6091145" h="3835226">
                <a:moveTo>
                  <a:pt x="0" y="0"/>
                </a:moveTo>
                <a:lnTo>
                  <a:pt x="6091145" y="0"/>
                </a:lnTo>
                <a:lnTo>
                  <a:pt x="6091145" y="3835227"/>
                </a:lnTo>
                <a:lnTo>
                  <a:pt x="0" y="3835227"/>
                </a:lnTo>
                <a:lnTo>
                  <a:pt x="0" y="0"/>
                </a:lnTo>
                <a:close/>
              </a:path>
            </a:pathLst>
          </a:custGeom>
          <a:blipFill>
            <a:blip r:embed="rId6"/>
            <a:stretch>
              <a:fillRect l="-481" r="-481"/>
            </a:stretch>
          </a:blipFill>
        </p:spPr>
        <p:txBody>
          <a:bodyPr/>
          <a:lstStyle/>
          <a:p>
            <a:endParaRPr/>
          </a:p>
        </p:txBody>
      </p:sp>
      <p:sp>
        <p:nvSpPr>
          <p:cNvPr id="13" name="Freeform 13"/>
          <p:cNvSpPr/>
          <p:nvPr/>
        </p:nvSpPr>
        <p:spPr>
          <a:xfrm>
            <a:off x="12155824" y="5954996"/>
            <a:ext cx="6036483" cy="3751375"/>
          </a:xfrm>
          <a:custGeom>
            <a:avLst/>
            <a:gdLst/>
            <a:ahLst/>
            <a:cxnLst/>
            <a:rect l="l" t="t" r="r" b="b"/>
            <a:pathLst>
              <a:path w="6036483" h="3751375">
                <a:moveTo>
                  <a:pt x="0" y="0"/>
                </a:moveTo>
                <a:lnTo>
                  <a:pt x="6036483" y="0"/>
                </a:lnTo>
                <a:lnTo>
                  <a:pt x="6036483" y="3751375"/>
                </a:lnTo>
                <a:lnTo>
                  <a:pt x="0" y="3751375"/>
                </a:lnTo>
                <a:lnTo>
                  <a:pt x="0" y="0"/>
                </a:lnTo>
                <a:close/>
              </a:path>
            </a:pathLst>
          </a:custGeom>
          <a:blipFill>
            <a:blip r:embed="rId7"/>
            <a:stretch>
              <a:fillRect t="-3686" b="-3686"/>
            </a:stretch>
          </a:blipFill>
        </p:spPr>
        <p:txBody>
          <a:bodyPr/>
          <a:lstStyle/>
          <a:p>
            <a:endParaRPr/>
          </a:p>
        </p:txBody>
      </p:sp>
      <p:sp>
        <p:nvSpPr>
          <p:cNvPr id="14" name="Freeform 14"/>
          <p:cNvSpPr/>
          <p:nvPr/>
        </p:nvSpPr>
        <p:spPr>
          <a:xfrm>
            <a:off x="12546349" y="1653761"/>
            <a:ext cx="5645958" cy="4306966"/>
          </a:xfrm>
          <a:custGeom>
            <a:avLst/>
            <a:gdLst/>
            <a:ahLst/>
            <a:cxnLst/>
            <a:rect l="l" t="t" r="r" b="b"/>
            <a:pathLst>
              <a:path w="5645958" h="4306966">
                <a:moveTo>
                  <a:pt x="0" y="0"/>
                </a:moveTo>
                <a:lnTo>
                  <a:pt x="5645958" y="0"/>
                </a:lnTo>
                <a:lnTo>
                  <a:pt x="5645958" y="4306966"/>
                </a:lnTo>
                <a:lnTo>
                  <a:pt x="0" y="4306966"/>
                </a:lnTo>
                <a:lnTo>
                  <a:pt x="0" y="0"/>
                </a:lnTo>
                <a:close/>
              </a:path>
            </a:pathLst>
          </a:custGeom>
          <a:blipFill>
            <a:blip r:embed="rId8"/>
            <a:stretch>
              <a:fillRect l="-17671" r="-17671"/>
            </a:stretch>
          </a:blipFill>
        </p:spPr>
        <p:txBody>
          <a:bodyPr/>
          <a:lstStyle/>
          <a:p>
            <a:endParaRPr/>
          </a:p>
        </p:txBody>
      </p:sp>
      <p:sp>
        <p:nvSpPr>
          <p:cNvPr id="15" name="TextBox 15"/>
          <p:cNvSpPr txBox="1"/>
          <p:nvPr/>
        </p:nvSpPr>
        <p:spPr>
          <a:xfrm>
            <a:off x="4615247" y="313392"/>
            <a:ext cx="11295534"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Food in Uzbekistan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17599"/>
            <a:ext cx="7758760" cy="5031181"/>
          </a:xfrm>
          <a:custGeom>
            <a:avLst/>
            <a:gdLst/>
            <a:ahLst/>
            <a:cxnLst/>
            <a:rect l="l" t="t" r="r" b="b"/>
            <a:pathLst>
              <a:path w="7758760" h="5031181">
                <a:moveTo>
                  <a:pt x="0" y="0"/>
                </a:moveTo>
                <a:lnTo>
                  <a:pt x="7758760" y="0"/>
                </a:lnTo>
                <a:lnTo>
                  <a:pt x="7758760" y="5031181"/>
                </a:lnTo>
                <a:lnTo>
                  <a:pt x="0" y="5031181"/>
                </a:lnTo>
                <a:lnTo>
                  <a:pt x="0" y="0"/>
                </a:lnTo>
                <a:close/>
              </a:path>
            </a:pathLst>
          </a:custGeom>
          <a:blipFill>
            <a:blip r:embed="rId2"/>
            <a:stretch>
              <a:fillRect t="-1638" r="-54" b="-1486"/>
            </a:stretch>
          </a:blipFill>
        </p:spPr>
        <p:txBody>
          <a:bodyPr/>
          <a:lstStyle/>
          <a:p>
            <a:endParaRPr/>
          </a:p>
        </p:txBody>
      </p:sp>
      <p:sp>
        <p:nvSpPr>
          <p:cNvPr id="3" name="Freeform 3"/>
          <p:cNvSpPr/>
          <p:nvPr/>
        </p:nvSpPr>
        <p:spPr>
          <a:xfrm>
            <a:off x="9421178" y="7625944"/>
            <a:ext cx="8930326" cy="2371277"/>
          </a:xfrm>
          <a:custGeom>
            <a:avLst/>
            <a:gdLst/>
            <a:ahLst/>
            <a:cxnLst/>
            <a:rect l="l" t="t" r="r" b="b"/>
            <a:pathLst>
              <a:path w="8930326" h="2371277">
                <a:moveTo>
                  <a:pt x="0" y="0"/>
                </a:moveTo>
                <a:lnTo>
                  <a:pt x="8930325" y="0"/>
                </a:lnTo>
                <a:lnTo>
                  <a:pt x="8930325" y="2371277"/>
                </a:lnTo>
                <a:lnTo>
                  <a:pt x="0" y="23712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4" name="Freeform 4"/>
          <p:cNvSpPr/>
          <p:nvPr/>
        </p:nvSpPr>
        <p:spPr>
          <a:xfrm>
            <a:off x="9421178" y="1982772"/>
            <a:ext cx="8930326" cy="2371277"/>
          </a:xfrm>
          <a:custGeom>
            <a:avLst/>
            <a:gdLst/>
            <a:ahLst/>
            <a:cxnLst/>
            <a:rect l="l" t="t" r="r" b="b"/>
            <a:pathLst>
              <a:path w="8930326" h="2371277">
                <a:moveTo>
                  <a:pt x="0" y="0"/>
                </a:moveTo>
                <a:lnTo>
                  <a:pt x="8930325" y="0"/>
                </a:lnTo>
                <a:lnTo>
                  <a:pt x="8930325" y="2371277"/>
                </a:lnTo>
                <a:lnTo>
                  <a:pt x="0" y="23712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5" name="Freeform 5"/>
          <p:cNvSpPr/>
          <p:nvPr/>
        </p:nvSpPr>
        <p:spPr>
          <a:xfrm>
            <a:off x="9421178" y="4755718"/>
            <a:ext cx="8930326" cy="2371277"/>
          </a:xfrm>
          <a:custGeom>
            <a:avLst/>
            <a:gdLst/>
            <a:ahLst/>
            <a:cxnLst/>
            <a:rect l="l" t="t" r="r" b="b"/>
            <a:pathLst>
              <a:path w="8930326" h="2371277">
                <a:moveTo>
                  <a:pt x="0" y="0"/>
                </a:moveTo>
                <a:lnTo>
                  <a:pt x="8930325" y="0"/>
                </a:lnTo>
                <a:lnTo>
                  <a:pt x="8930325" y="2371278"/>
                </a:lnTo>
                <a:lnTo>
                  <a:pt x="0" y="2371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6" name="Freeform 6"/>
          <p:cNvSpPr/>
          <p:nvPr/>
        </p:nvSpPr>
        <p:spPr>
          <a:xfrm>
            <a:off x="1820789" y="4980337"/>
            <a:ext cx="7077075" cy="5305425"/>
          </a:xfrm>
          <a:custGeom>
            <a:avLst/>
            <a:gdLst/>
            <a:ahLst/>
            <a:cxnLst/>
            <a:rect l="l" t="t" r="r" b="b"/>
            <a:pathLst>
              <a:path w="7077075" h="5305425">
                <a:moveTo>
                  <a:pt x="0" y="0"/>
                </a:moveTo>
                <a:lnTo>
                  <a:pt x="7077075" y="0"/>
                </a:lnTo>
                <a:lnTo>
                  <a:pt x="7077075" y="5305425"/>
                </a:lnTo>
                <a:lnTo>
                  <a:pt x="0" y="5305425"/>
                </a:lnTo>
                <a:lnTo>
                  <a:pt x="0" y="0"/>
                </a:lnTo>
                <a:close/>
              </a:path>
            </a:pathLst>
          </a:custGeom>
          <a:blipFill>
            <a:blip r:embed="rId9"/>
            <a:stretch>
              <a:fillRect/>
            </a:stretch>
          </a:blipFill>
        </p:spPr>
        <p:txBody>
          <a:bodyPr/>
          <a:lstStyle/>
          <a:p>
            <a:endParaRPr/>
          </a:p>
        </p:txBody>
      </p:sp>
      <p:grpSp>
        <p:nvGrpSpPr>
          <p:cNvPr id="7" name="Group 7"/>
          <p:cNvGrpSpPr>
            <a:grpSpLocks noChangeAspect="1"/>
          </p:cNvGrpSpPr>
          <p:nvPr/>
        </p:nvGrpSpPr>
        <p:grpSpPr>
          <a:xfrm>
            <a:off x="2025567" y="0"/>
            <a:ext cx="16260869" cy="1517599"/>
            <a:chOff x="0" y="0"/>
            <a:chExt cx="16260877" cy="1517599"/>
          </a:xfrm>
        </p:grpSpPr>
        <p:sp>
          <p:nvSpPr>
            <p:cNvPr id="8" name="Freeform 8"/>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9" name="Freeform 9"/>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0"/>
            <a:stretch>
              <a:fillRect/>
            </a:stretch>
          </a:blipFill>
        </p:spPr>
        <p:txBody>
          <a:bodyPr/>
          <a:lstStyle/>
          <a:p>
            <a:endParaRPr/>
          </a:p>
        </p:txBody>
      </p:sp>
      <p:grpSp>
        <p:nvGrpSpPr>
          <p:cNvPr id="10" name="Group 10"/>
          <p:cNvGrpSpPr>
            <a:grpSpLocks noChangeAspect="1"/>
          </p:cNvGrpSpPr>
          <p:nvPr/>
        </p:nvGrpSpPr>
        <p:grpSpPr>
          <a:xfrm>
            <a:off x="-63503" y="-63503"/>
            <a:ext cx="18414997" cy="10413997"/>
            <a:chOff x="0" y="0"/>
            <a:chExt cx="18415000" cy="10414000"/>
          </a:xfrm>
        </p:grpSpPr>
        <p:sp>
          <p:nvSpPr>
            <p:cNvPr id="11" name="Freeform 11"/>
            <p:cNvSpPr/>
            <p:nvPr/>
          </p:nvSpPr>
          <p:spPr>
            <a:xfrm>
              <a:off x="407670" y="137795"/>
              <a:ext cx="1369060" cy="1368933"/>
            </a:xfrm>
            <a:custGeom>
              <a:avLst/>
              <a:gdLst/>
              <a:ahLst/>
              <a:cxnLst/>
              <a:rect l="l" t="t" r="r" b="b"/>
              <a:pathLst>
                <a:path w="1369060" h="1368933">
                  <a:moveTo>
                    <a:pt x="0" y="1368933"/>
                  </a:moveTo>
                  <a:lnTo>
                    <a:pt x="1369060" y="1368933"/>
                  </a:lnTo>
                  <a:lnTo>
                    <a:pt x="1369060" y="0"/>
                  </a:lnTo>
                  <a:lnTo>
                    <a:pt x="0" y="0"/>
                  </a:lnTo>
                  <a:close/>
                </a:path>
              </a:pathLst>
            </a:custGeom>
            <a:solidFill>
              <a:srgbClr val="000000">
                <a:alpha val="0"/>
              </a:srgbClr>
            </a:solidFill>
          </p:spPr>
          <p:txBody>
            <a:bodyPr/>
            <a:lstStyle/>
            <a:p>
              <a:endParaRPr/>
            </a:p>
          </p:txBody>
        </p:sp>
        <p:sp>
          <p:nvSpPr>
            <p:cNvPr id="12" name="Freeform 12"/>
            <p:cNvSpPr/>
            <p:nvPr/>
          </p:nvSpPr>
          <p:spPr>
            <a:xfrm>
              <a:off x="2089023" y="6350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sp>
          <p:nvSpPr>
            <p:cNvPr id="13" name="Freeform 13"/>
            <p:cNvSpPr/>
            <p:nvPr/>
          </p:nvSpPr>
          <p:spPr>
            <a:xfrm>
              <a:off x="63500" y="1581150"/>
              <a:ext cx="7758811" cy="5031105"/>
            </a:xfrm>
            <a:custGeom>
              <a:avLst/>
              <a:gdLst/>
              <a:ahLst/>
              <a:cxnLst/>
              <a:rect l="l" t="t" r="r" b="b"/>
              <a:pathLst>
                <a:path w="7758810" h="5031105">
                  <a:moveTo>
                    <a:pt x="0" y="0"/>
                  </a:moveTo>
                  <a:lnTo>
                    <a:pt x="0" y="5031105"/>
                  </a:lnTo>
                  <a:lnTo>
                    <a:pt x="7758811" y="5031105"/>
                  </a:lnTo>
                  <a:lnTo>
                    <a:pt x="7758811" y="0"/>
                  </a:lnTo>
                  <a:close/>
                </a:path>
              </a:pathLst>
            </a:custGeom>
            <a:solidFill>
              <a:srgbClr val="000000">
                <a:alpha val="0"/>
              </a:srgbClr>
            </a:solidFill>
          </p:spPr>
          <p:txBody>
            <a:bodyPr/>
            <a:lstStyle/>
            <a:p>
              <a:endParaRPr/>
            </a:p>
          </p:txBody>
        </p:sp>
        <p:sp>
          <p:nvSpPr>
            <p:cNvPr id="14" name="Freeform 14"/>
            <p:cNvSpPr/>
            <p:nvPr/>
          </p:nvSpPr>
          <p:spPr>
            <a:xfrm>
              <a:off x="1884299" y="5043805"/>
              <a:ext cx="7075551" cy="5306695"/>
            </a:xfrm>
            <a:custGeom>
              <a:avLst/>
              <a:gdLst/>
              <a:ahLst/>
              <a:cxnLst/>
              <a:rect l="l" t="t" r="r" b="b"/>
              <a:pathLst>
                <a:path w="7075551" h="5306695">
                  <a:moveTo>
                    <a:pt x="0" y="5306695"/>
                  </a:moveTo>
                  <a:lnTo>
                    <a:pt x="7075551" y="5306695"/>
                  </a:lnTo>
                  <a:lnTo>
                    <a:pt x="7075551" y="0"/>
                  </a:lnTo>
                  <a:lnTo>
                    <a:pt x="0" y="0"/>
                  </a:lnTo>
                  <a:close/>
                </a:path>
              </a:pathLst>
            </a:custGeom>
            <a:solidFill>
              <a:srgbClr val="000000">
                <a:alpha val="0"/>
              </a:srgbClr>
            </a:solidFill>
          </p:spPr>
          <p:txBody>
            <a:bodyPr/>
            <a:lstStyle/>
            <a:p>
              <a:endParaRPr/>
            </a:p>
          </p:txBody>
        </p:sp>
        <p:sp>
          <p:nvSpPr>
            <p:cNvPr id="15" name="Freeform 15"/>
            <p:cNvSpPr/>
            <p:nvPr/>
          </p:nvSpPr>
          <p:spPr>
            <a:xfrm>
              <a:off x="9548114" y="2109724"/>
              <a:ext cx="8803386" cy="2244344"/>
            </a:xfrm>
            <a:custGeom>
              <a:avLst/>
              <a:gdLst/>
              <a:ahLst/>
              <a:cxnLst/>
              <a:rect l="l" t="t" r="r" b="b"/>
              <a:pathLst>
                <a:path w="8803386" h="2244344">
                  <a:moveTo>
                    <a:pt x="0" y="0"/>
                  </a:moveTo>
                  <a:lnTo>
                    <a:pt x="0" y="2244344"/>
                  </a:lnTo>
                  <a:lnTo>
                    <a:pt x="8803386" y="2244344"/>
                  </a:lnTo>
                  <a:lnTo>
                    <a:pt x="8803386" y="0"/>
                  </a:lnTo>
                  <a:close/>
                </a:path>
              </a:pathLst>
            </a:custGeom>
            <a:solidFill>
              <a:srgbClr val="000000">
                <a:alpha val="0"/>
              </a:srgbClr>
            </a:solidFill>
          </p:spPr>
          <p:txBody>
            <a:bodyPr/>
            <a:lstStyle/>
            <a:p>
              <a:endParaRPr/>
            </a:p>
          </p:txBody>
        </p:sp>
        <p:sp>
          <p:nvSpPr>
            <p:cNvPr id="16" name="Freeform 16"/>
            <p:cNvSpPr/>
            <p:nvPr/>
          </p:nvSpPr>
          <p:spPr>
            <a:xfrm>
              <a:off x="9882632" y="2109724"/>
              <a:ext cx="2342769" cy="1769745"/>
            </a:xfrm>
            <a:custGeom>
              <a:avLst/>
              <a:gdLst/>
              <a:ahLst/>
              <a:cxnLst/>
              <a:rect l="l" t="t" r="r" b="b"/>
              <a:pathLst>
                <a:path w="2342769" h="1769745">
                  <a:moveTo>
                    <a:pt x="0" y="1769745"/>
                  </a:moveTo>
                  <a:lnTo>
                    <a:pt x="2342769" y="1769745"/>
                  </a:lnTo>
                  <a:lnTo>
                    <a:pt x="2342769" y="0"/>
                  </a:lnTo>
                  <a:lnTo>
                    <a:pt x="0" y="0"/>
                  </a:lnTo>
                  <a:close/>
                </a:path>
              </a:pathLst>
            </a:custGeom>
            <a:solidFill>
              <a:srgbClr val="000000">
                <a:alpha val="0"/>
              </a:srgbClr>
            </a:solidFill>
          </p:spPr>
          <p:txBody>
            <a:bodyPr/>
            <a:lstStyle/>
            <a:p>
              <a:endParaRPr/>
            </a:p>
          </p:txBody>
        </p:sp>
        <p:sp>
          <p:nvSpPr>
            <p:cNvPr id="17" name="Freeform 17"/>
            <p:cNvSpPr/>
            <p:nvPr/>
          </p:nvSpPr>
          <p:spPr>
            <a:xfrm>
              <a:off x="10143744" y="2171446"/>
              <a:ext cx="1641729" cy="1349248"/>
            </a:xfrm>
            <a:custGeom>
              <a:avLst/>
              <a:gdLst/>
              <a:ahLst/>
              <a:cxnLst/>
              <a:rect l="l" t="t" r="r" b="b"/>
              <a:pathLst>
                <a:path w="1641729" h="1349248">
                  <a:moveTo>
                    <a:pt x="0" y="1349248"/>
                  </a:moveTo>
                  <a:lnTo>
                    <a:pt x="1641729" y="1349248"/>
                  </a:lnTo>
                  <a:lnTo>
                    <a:pt x="1641729" y="0"/>
                  </a:lnTo>
                  <a:lnTo>
                    <a:pt x="0" y="0"/>
                  </a:lnTo>
                  <a:close/>
                </a:path>
              </a:pathLst>
            </a:custGeom>
            <a:solidFill>
              <a:srgbClr val="000000">
                <a:alpha val="0"/>
              </a:srgbClr>
            </a:solidFill>
          </p:spPr>
          <p:txBody>
            <a:bodyPr/>
            <a:lstStyle/>
            <a:p>
              <a:endParaRPr/>
            </a:p>
          </p:txBody>
        </p:sp>
        <p:sp>
          <p:nvSpPr>
            <p:cNvPr id="18" name="Freeform 18"/>
            <p:cNvSpPr/>
            <p:nvPr/>
          </p:nvSpPr>
          <p:spPr>
            <a:xfrm>
              <a:off x="9548114" y="4882769"/>
              <a:ext cx="8803386" cy="2244217"/>
            </a:xfrm>
            <a:custGeom>
              <a:avLst/>
              <a:gdLst/>
              <a:ahLst/>
              <a:cxnLst/>
              <a:rect l="l" t="t" r="r" b="b"/>
              <a:pathLst>
                <a:path w="8803386" h="2244217">
                  <a:moveTo>
                    <a:pt x="0" y="0"/>
                  </a:moveTo>
                  <a:lnTo>
                    <a:pt x="0" y="2244217"/>
                  </a:lnTo>
                  <a:lnTo>
                    <a:pt x="8803386" y="2244217"/>
                  </a:lnTo>
                  <a:lnTo>
                    <a:pt x="8803386" y="0"/>
                  </a:lnTo>
                  <a:close/>
                </a:path>
              </a:pathLst>
            </a:custGeom>
            <a:solidFill>
              <a:srgbClr val="000000">
                <a:alpha val="0"/>
              </a:srgbClr>
            </a:solidFill>
          </p:spPr>
          <p:txBody>
            <a:bodyPr/>
            <a:lstStyle/>
            <a:p>
              <a:endParaRPr/>
            </a:p>
          </p:txBody>
        </p:sp>
        <p:sp>
          <p:nvSpPr>
            <p:cNvPr id="19" name="Freeform 19"/>
            <p:cNvSpPr/>
            <p:nvPr/>
          </p:nvSpPr>
          <p:spPr>
            <a:xfrm>
              <a:off x="9882632" y="4882769"/>
              <a:ext cx="2342769" cy="1769618"/>
            </a:xfrm>
            <a:custGeom>
              <a:avLst/>
              <a:gdLst/>
              <a:ahLst/>
              <a:cxnLst/>
              <a:rect l="l" t="t" r="r" b="b"/>
              <a:pathLst>
                <a:path w="2342769" h="1769618">
                  <a:moveTo>
                    <a:pt x="0" y="1769618"/>
                  </a:moveTo>
                  <a:lnTo>
                    <a:pt x="2342769" y="1769618"/>
                  </a:lnTo>
                  <a:lnTo>
                    <a:pt x="2342769" y="0"/>
                  </a:lnTo>
                  <a:lnTo>
                    <a:pt x="0" y="0"/>
                  </a:lnTo>
                  <a:close/>
                </a:path>
              </a:pathLst>
            </a:custGeom>
            <a:solidFill>
              <a:srgbClr val="000000">
                <a:alpha val="0"/>
              </a:srgbClr>
            </a:solidFill>
          </p:spPr>
          <p:txBody>
            <a:bodyPr/>
            <a:lstStyle/>
            <a:p>
              <a:endParaRPr/>
            </a:p>
          </p:txBody>
        </p:sp>
        <p:sp>
          <p:nvSpPr>
            <p:cNvPr id="20" name="Freeform 20"/>
            <p:cNvSpPr/>
            <p:nvPr/>
          </p:nvSpPr>
          <p:spPr>
            <a:xfrm>
              <a:off x="10220325" y="4882769"/>
              <a:ext cx="1520698" cy="1512443"/>
            </a:xfrm>
            <a:custGeom>
              <a:avLst/>
              <a:gdLst/>
              <a:ahLst/>
              <a:cxnLst/>
              <a:rect l="l" t="t" r="r" b="b"/>
              <a:pathLst>
                <a:path w="1520698" h="1512443">
                  <a:moveTo>
                    <a:pt x="0" y="1512443"/>
                  </a:moveTo>
                  <a:lnTo>
                    <a:pt x="1520698" y="1512443"/>
                  </a:lnTo>
                  <a:lnTo>
                    <a:pt x="1520698" y="0"/>
                  </a:lnTo>
                  <a:lnTo>
                    <a:pt x="0" y="0"/>
                  </a:lnTo>
                  <a:close/>
                </a:path>
              </a:pathLst>
            </a:custGeom>
            <a:solidFill>
              <a:srgbClr val="000000">
                <a:alpha val="0"/>
              </a:srgbClr>
            </a:solidFill>
          </p:spPr>
          <p:txBody>
            <a:bodyPr/>
            <a:lstStyle/>
            <a:p>
              <a:endParaRPr/>
            </a:p>
          </p:txBody>
        </p:sp>
        <p:sp>
          <p:nvSpPr>
            <p:cNvPr id="21" name="Freeform 21"/>
            <p:cNvSpPr/>
            <p:nvPr/>
          </p:nvSpPr>
          <p:spPr>
            <a:xfrm>
              <a:off x="9548114" y="7752969"/>
              <a:ext cx="8803386" cy="2244217"/>
            </a:xfrm>
            <a:custGeom>
              <a:avLst/>
              <a:gdLst/>
              <a:ahLst/>
              <a:cxnLst/>
              <a:rect l="l" t="t" r="r" b="b"/>
              <a:pathLst>
                <a:path w="8803386" h="2244217">
                  <a:moveTo>
                    <a:pt x="0" y="0"/>
                  </a:moveTo>
                  <a:lnTo>
                    <a:pt x="0" y="2244217"/>
                  </a:lnTo>
                  <a:lnTo>
                    <a:pt x="8803386" y="2244217"/>
                  </a:lnTo>
                  <a:lnTo>
                    <a:pt x="8803386" y="0"/>
                  </a:lnTo>
                  <a:close/>
                </a:path>
              </a:pathLst>
            </a:custGeom>
            <a:solidFill>
              <a:srgbClr val="000000">
                <a:alpha val="0"/>
              </a:srgbClr>
            </a:solidFill>
          </p:spPr>
          <p:txBody>
            <a:bodyPr/>
            <a:lstStyle/>
            <a:p>
              <a:endParaRPr/>
            </a:p>
          </p:txBody>
        </p:sp>
        <p:sp>
          <p:nvSpPr>
            <p:cNvPr id="22" name="Freeform 22"/>
            <p:cNvSpPr/>
            <p:nvPr/>
          </p:nvSpPr>
          <p:spPr>
            <a:xfrm>
              <a:off x="9882632" y="7765415"/>
              <a:ext cx="2342769" cy="1769745"/>
            </a:xfrm>
            <a:custGeom>
              <a:avLst/>
              <a:gdLst/>
              <a:ahLst/>
              <a:cxnLst/>
              <a:rect l="l" t="t" r="r" b="b"/>
              <a:pathLst>
                <a:path w="2342769" h="1769745">
                  <a:moveTo>
                    <a:pt x="0" y="1769745"/>
                  </a:moveTo>
                  <a:lnTo>
                    <a:pt x="2342769" y="1769745"/>
                  </a:lnTo>
                  <a:lnTo>
                    <a:pt x="2342769" y="0"/>
                  </a:lnTo>
                  <a:lnTo>
                    <a:pt x="0" y="0"/>
                  </a:lnTo>
                  <a:close/>
                </a:path>
              </a:pathLst>
            </a:custGeom>
            <a:solidFill>
              <a:srgbClr val="000000">
                <a:alpha val="0"/>
              </a:srgbClr>
            </a:solidFill>
          </p:spPr>
          <p:txBody>
            <a:bodyPr/>
            <a:lstStyle/>
            <a:p>
              <a:endParaRPr/>
            </a:p>
          </p:txBody>
        </p:sp>
        <p:sp>
          <p:nvSpPr>
            <p:cNvPr id="23" name="Freeform 23"/>
            <p:cNvSpPr/>
            <p:nvPr/>
          </p:nvSpPr>
          <p:spPr>
            <a:xfrm>
              <a:off x="10220325" y="7765415"/>
              <a:ext cx="1488694" cy="1475232"/>
            </a:xfrm>
            <a:custGeom>
              <a:avLst/>
              <a:gdLst/>
              <a:ahLst/>
              <a:cxnLst/>
              <a:rect l="l" t="t" r="r" b="b"/>
              <a:pathLst>
                <a:path w="1488694" h="1475232">
                  <a:moveTo>
                    <a:pt x="0" y="1475232"/>
                  </a:moveTo>
                  <a:lnTo>
                    <a:pt x="1488694" y="1475232"/>
                  </a:lnTo>
                  <a:lnTo>
                    <a:pt x="1488694" y="0"/>
                  </a:lnTo>
                  <a:lnTo>
                    <a:pt x="0" y="0"/>
                  </a:lnTo>
                  <a:close/>
                </a:path>
              </a:pathLst>
            </a:custGeom>
            <a:solidFill>
              <a:srgbClr val="000000">
                <a:alpha val="0"/>
              </a:srgbClr>
            </a:solidFill>
          </p:spPr>
          <p:txBody>
            <a:bodyPr/>
            <a:lstStyle/>
            <a:p>
              <a:endParaRPr/>
            </a:p>
          </p:txBody>
        </p:sp>
      </p:grpSp>
      <p:sp>
        <p:nvSpPr>
          <p:cNvPr id="24" name="TextBox 24"/>
          <p:cNvSpPr txBox="1"/>
          <p:nvPr/>
        </p:nvSpPr>
        <p:spPr>
          <a:xfrm>
            <a:off x="12528433" y="7836046"/>
            <a:ext cx="5406428" cy="1724625"/>
          </a:xfrm>
          <a:prstGeom prst="rect">
            <a:avLst/>
          </a:prstGeom>
        </p:spPr>
        <p:txBody>
          <a:bodyPr lIns="0" tIns="0" rIns="0" bIns="0" rtlCol="0" anchor="t">
            <a:spAutoFit/>
          </a:bodyPr>
          <a:lstStyle/>
          <a:p>
            <a:pPr algn="just">
              <a:lnSpc>
                <a:spcPts val="2700"/>
              </a:lnSpc>
            </a:pPr>
            <a:r>
              <a:rPr lang="en-US" sz="1975">
                <a:solidFill>
                  <a:srgbClr val="194A8D"/>
                </a:solidFill>
                <a:latin typeface="Arimo"/>
                <a:ea typeface="Arimo"/>
                <a:cs typeface="Arimo"/>
                <a:sym typeface="Arimo"/>
              </a:rPr>
              <a:t>UWED offers a comprehensive education system, including a four-year undergraduate degree program, a one-year master's degree program, and a doctorate in selected academic disciplines. </a:t>
            </a:r>
          </a:p>
        </p:txBody>
      </p:sp>
      <p:sp>
        <p:nvSpPr>
          <p:cNvPr id="25" name="TextBox 25"/>
          <p:cNvSpPr txBox="1"/>
          <p:nvPr/>
        </p:nvSpPr>
        <p:spPr>
          <a:xfrm>
            <a:off x="12370651" y="2250948"/>
            <a:ext cx="5567305" cy="1724625"/>
          </a:xfrm>
          <a:prstGeom prst="rect">
            <a:avLst/>
          </a:prstGeom>
        </p:spPr>
        <p:txBody>
          <a:bodyPr lIns="0" tIns="0" rIns="0" bIns="0" rtlCol="0" anchor="t">
            <a:spAutoFit/>
          </a:bodyPr>
          <a:lstStyle/>
          <a:p>
            <a:pPr algn="just">
              <a:lnSpc>
                <a:spcPts val="2700"/>
              </a:lnSpc>
            </a:pPr>
            <a:r>
              <a:rPr lang="en-US" sz="1975" spc="1">
                <a:solidFill>
                  <a:srgbClr val="194A8D"/>
                </a:solidFill>
                <a:latin typeface="Arimo"/>
                <a:ea typeface="Arimo"/>
                <a:cs typeface="Arimo"/>
                <a:sym typeface="Arimo"/>
              </a:rPr>
              <a:t>The University of World Economy and Diplomacy (UWED) was established on September 23, 1992 and was included in the system of the Ministry of Foreign Affairs of the Republic of Uzbekistan</a:t>
            </a:r>
          </a:p>
        </p:txBody>
      </p:sp>
      <p:sp>
        <p:nvSpPr>
          <p:cNvPr id="26" name="TextBox 26"/>
          <p:cNvSpPr txBox="1"/>
          <p:nvPr/>
        </p:nvSpPr>
        <p:spPr>
          <a:xfrm>
            <a:off x="12370651" y="4926663"/>
            <a:ext cx="5567229" cy="2014480"/>
          </a:xfrm>
          <a:prstGeom prst="rect">
            <a:avLst/>
          </a:prstGeom>
        </p:spPr>
        <p:txBody>
          <a:bodyPr lIns="0" tIns="0" rIns="0" bIns="0" rtlCol="0" anchor="t">
            <a:spAutoFit/>
          </a:bodyPr>
          <a:lstStyle/>
          <a:p>
            <a:pPr algn="just">
              <a:lnSpc>
                <a:spcPts val="2624"/>
              </a:lnSpc>
            </a:pPr>
            <a:r>
              <a:rPr lang="en-US" sz="1875">
                <a:solidFill>
                  <a:srgbClr val="194A8D"/>
                </a:solidFill>
                <a:latin typeface="Arimo"/>
                <a:ea typeface="Arimo"/>
                <a:cs typeface="Arimo"/>
                <a:sym typeface="Arimo"/>
              </a:rPr>
              <a:t>It is a basic higher educational institution that provides training, retraining and advanced training for specialists and scientific and pedagogical personnel, conducting high-level fundamental and scientific and applied research on international relations, political science, global economy, and law</a:t>
            </a:r>
          </a:p>
        </p:txBody>
      </p:sp>
      <p:sp>
        <p:nvSpPr>
          <p:cNvPr id="27" name="TextBox 27"/>
          <p:cNvSpPr txBox="1"/>
          <p:nvPr/>
        </p:nvSpPr>
        <p:spPr>
          <a:xfrm>
            <a:off x="6642506" y="163973"/>
            <a:ext cx="5102714" cy="1170213"/>
          </a:xfrm>
          <a:prstGeom prst="rect">
            <a:avLst/>
          </a:prstGeom>
        </p:spPr>
        <p:txBody>
          <a:bodyPr lIns="0" tIns="0" rIns="0" bIns="0" rtlCol="0" anchor="t">
            <a:spAutoFit/>
          </a:bodyPr>
          <a:lstStyle/>
          <a:p>
            <a:pPr algn="l">
              <a:lnSpc>
                <a:spcPts val="9597"/>
              </a:lnSpc>
            </a:pPr>
            <a:r>
              <a:rPr lang="en-US" sz="6855">
                <a:solidFill>
                  <a:srgbClr val="FFFFFF"/>
                </a:solidFill>
                <a:latin typeface="Libra Serif Modern"/>
                <a:ea typeface="Libra Serif Modern"/>
                <a:cs typeface="Libra Serif Modern"/>
                <a:sym typeface="Libra Serif Modern"/>
              </a:rPr>
              <a:t>About UWED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sp>
        <p:nvSpPr>
          <p:cNvPr id="7" name="Freeform 7"/>
          <p:cNvSpPr/>
          <p:nvPr/>
        </p:nvSpPr>
        <p:spPr>
          <a:xfrm>
            <a:off x="1713176" y="2439219"/>
            <a:ext cx="7456360" cy="6664671"/>
          </a:xfrm>
          <a:custGeom>
            <a:avLst/>
            <a:gdLst/>
            <a:ahLst/>
            <a:cxnLst/>
            <a:rect l="l" t="t" r="r" b="b"/>
            <a:pathLst>
              <a:path w="7456360" h="6664671">
                <a:moveTo>
                  <a:pt x="0" y="0"/>
                </a:moveTo>
                <a:lnTo>
                  <a:pt x="7456361" y="0"/>
                </a:lnTo>
                <a:lnTo>
                  <a:pt x="7456361" y="6664671"/>
                </a:lnTo>
                <a:lnTo>
                  <a:pt x="0" y="66646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grpSp>
        <p:nvGrpSpPr>
          <p:cNvPr id="8" name="Group 8"/>
          <p:cNvGrpSpPr>
            <a:grpSpLocks noChangeAspect="1"/>
          </p:cNvGrpSpPr>
          <p:nvPr/>
        </p:nvGrpSpPr>
        <p:grpSpPr>
          <a:xfrm>
            <a:off x="2025567" y="0"/>
            <a:ext cx="16262434" cy="1517599"/>
            <a:chOff x="0" y="0"/>
            <a:chExt cx="16262426" cy="1517599"/>
          </a:xfrm>
        </p:grpSpPr>
        <p:sp>
          <p:nvSpPr>
            <p:cNvPr id="9" name="Freeform 9"/>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10" name="Freeform 10"/>
          <p:cNvSpPr/>
          <p:nvPr/>
        </p:nvSpPr>
        <p:spPr>
          <a:xfrm>
            <a:off x="9891288" y="2439219"/>
            <a:ext cx="6990950" cy="6664671"/>
          </a:xfrm>
          <a:custGeom>
            <a:avLst/>
            <a:gdLst/>
            <a:ahLst/>
            <a:cxnLst/>
            <a:rect l="l" t="t" r="r" b="b"/>
            <a:pathLst>
              <a:path w="6990950" h="6664671">
                <a:moveTo>
                  <a:pt x="0" y="0"/>
                </a:moveTo>
                <a:lnTo>
                  <a:pt x="6990950" y="0"/>
                </a:lnTo>
                <a:lnTo>
                  <a:pt x="6990950" y="6664671"/>
                </a:lnTo>
                <a:lnTo>
                  <a:pt x="0" y="66646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1" name="Freeform 11"/>
          <p:cNvSpPr/>
          <p:nvPr/>
        </p:nvSpPr>
        <p:spPr>
          <a:xfrm>
            <a:off x="2773323" y="8143627"/>
            <a:ext cx="741507" cy="741507"/>
          </a:xfrm>
          <a:custGeom>
            <a:avLst/>
            <a:gdLst/>
            <a:ahLst/>
            <a:cxnLst/>
            <a:rect l="l" t="t" r="r" b="b"/>
            <a:pathLst>
              <a:path w="741507" h="741507">
                <a:moveTo>
                  <a:pt x="0" y="0"/>
                </a:moveTo>
                <a:lnTo>
                  <a:pt x="741507" y="0"/>
                </a:lnTo>
                <a:lnTo>
                  <a:pt x="741507" y="741507"/>
                </a:lnTo>
                <a:lnTo>
                  <a:pt x="0" y="7415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2" name="Freeform 12"/>
          <p:cNvSpPr/>
          <p:nvPr/>
        </p:nvSpPr>
        <p:spPr>
          <a:xfrm>
            <a:off x="10873902" y="7848283"/>
            <a:ext cx="990553" cy="990553"/>
          </a:xfrm>
          <a:custGeom>
            <a:avLst/>
            <a:gdLst/>
            <a:ahLst/>
            <a:cxnLst/>
            <a:rect l="l" t="t" r="r" b="b"/>
            <a:pathLst>
              <a:path w="990553" h="990553">
                <a:moveTo>
                  <a:pt x="0" y="0"/>
                </a:moveTo>
                <a:lnTo>
                  <a:pt x="990552" y="0"/>
                </a:lnTo>
                <a:lnTo>
                  <a:pt x="990552" y="990553"/>
                </a:lnTo>
                <a:lnTo>
                  <a:pt x="0" y="990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3" name="TextBox 13"/>
          <p:cNvSpPr txBox="1"/>
          <p:nvPr/>
        </p:nvSpPr>
        <p:spPr>
          <a:xfrm>
            <a:off x="3700521" y="4722986"/>
            <a:ext cx="2286848" cy="416319"/>
          </a:xfrm>
          <a:prstGeom prst="rect">
            <a:avLst/>
          </a:prstGeom>
        </p:spPr>
        <p:txBody>
          <a:bodyPr lIns="0" tIns="0" rIns="0" bIns="0" rtlCol="0" anchor="t">
            <a:spAutoFit/>
          </a:bodyPr>
          <a:lstStyle/>
          <a:p>
            <a:pPr algn="l">
              <a:lnSpc>
                <a:spcPts val="3219"/>
              </a:lnSpc>
            </a:pPr>
            <a:r>
              <a:rPr lang="en-US" sz="2299">
                <a:solidFill>
                  <a:srgbClr val="FCF9F9"/>
                </a:solidFill>
                <a:latin typeface="Garet"/>
                <a:ea typeface="Garet"/>
                <a:cs typeface="Garet"/>
                <a:sym typeface="Garet"/>
              </a:rPr>
              <a:t>+998712676769</a:t>
            </a:r>
          </a:p>
        </p:txBody>
      </p:sp>
      <p:sp>
        <p:nvSpPr>
          <p:cNvPr id="14" name="TextBox 14"/>
          <p:cNvSpPr txBox="1"/>
          <p:nvPr/>
        </p:nvSpPr>
        <p:spPr>
          <a:xfrm>
            <a:off x="3700521" y="5901304"/>
            <a:ext cx="2930538" cy="416319"/>
          </a:xfrm>
          <a:prstGeom prst="rect">
            <a:avLst/>
          </a:prstGeom>
        </p:spPr>
        <p:txBody>
          <a:bodyPr lIns="0" tIns="0" rIns="0" bIns="0" rtlCol="0" anchor="t">
            <a:spAutoFit/>
          </a:bodyPr>
          <a:lstStyle/>
          <a:p>
            <a:pPr algn="l">
              <a:lnSpc>
                <a:spcPts val="3219"/>
              </a:lnSpc>
            </a:pPr>
            <a:r>
              <a:rPr lang="en-US" sz="2299">
                <a:solidFill>
                  <a:srgbClr val="FCF9F9"/>
                </a:solidFill>
                <a:latin typeface="Garet"/>
                <a:ea typeface="Garet"/>
                <a:cs typeface="Garet"/>
                <a:sym typeface="Garet"/>
              </a:rPr>
              <a:t>rektorat@uwed.uz </a:t>
            </a:r>
          </a:p>
        </p:txBody>
      </p:sp>
      <p:sp>
        <p:nvSpPr>
          <p:cNvPr id="15" name="TextBox 15"/>
          <p:cNvSpPr txBox="1"/>
          <p:nvPr/>
        </p:nvSpPr>
        <p:spPr>
          <a:xfrm>
            <a:off x="3700521" y="7082590"/>
            <a:ext cx="3880599" cy="416319"/>
          </a:xfrm>
          <a:prstGeom prst="rect">
            <a:avLst/>
          </a:prstGeom>
        </p:spPr>
        <p:txBody>
          <a:bodyPr lIns="0" tIns="0" rIns="0" bIns="0" rtlCol="0" anchor="t">
            <a:spAutoFit/>
          </a:bodyPr>
          <a:lstStyle/>
          <a:p>
            <a:pPr algn="l">
              <a:lnSpc>
                <a:spcPts val="3219"/>
              </a:lnSpc>
            </a:pPr>
            <a:r>
              <a:rPr lang="en-US" sz="2299">
                <a:solidFill>
                  <a:srgbClr val="FCF9F9"/>
                </a:solidFill>
                <a:latin typeface="Garet"/>
                <a:ea typeface="Garet"/>
                <a:cs typeface="Garet"/>
                <a:sym typeface="Garet"/>
                <a:hlinkClick r:id="rId11" tooltip="https://www.uwed.uz/en"/>
              </a:rPr>
              <a:t>https://www.uwed.uz/en</a:t>
            </a:r>
          </a:p>
        </p:txBody>
      </p:sp>
      <p:sp>
        <p:nvSpPr>
          <p:cNvPr id="16" name="TextBox 16"/>
          <p:cNvSpPr txBox="1"/>
          <p:nvPr/>
        </p:nvSpPr>
        <p:spPr>
          <a:xfrm>
            <a:off x="3514830" y="3354172"/>
            <a:ext cx="4343143" cy="806844"/>
          </a:xfrm>
          <a:prstGeom prst="rect">
            <a:avLst/>
          </a:prstGeom>
        </p:spPr>
        <p:txBody>
          <a:bodyPr lIns="0" tIns="0" rIns="0" bIns="0" rtlCol="0" anchor="t">
            <a:spAutoFit/>
          </a:bodyPr>
          <a:lstStyle/>
          <a:p>
            <a:pPr algn="l">
              <a:lnSpc>
                <a:spcPts val="3150"/>
              </a:lnSpc>
            </a:pPr>
            <a:r>
              <a:rPr lang="en-US" sz="2299">
                <a:solidFill>
                  <a:srgbClr val="FCF9F9"/>
                </a:solidFill>
                <a:latin typeface="Garet"/>
                <a:ea typeface="Garet"/>
                <a:cs typeface="Garet"/>
                <a:sym typeface="Garet"/>
              </a:rPr>
              <a:t>54 Mustakillik Ave., Tashkent 100007, Uzbekistan</a:t>
            </a:r>
          </a:p>
        </p:txBody>
      </p:sp>
      <p:sp>
        <p:nvSpPr>
          <p:cNvPr id="17" name="TextBox 17"/>
          <p:cNvSpPr txBox="1"/>
          <p:nvPr/>
        </p:nvSpPr>
        <p:spPr>
          <a:xfrm>
            <a:off x="11864454" y="3354172"/>
            <a:ext cx="3602422" cy="806844"/>
          </a:xfrm>
          <a:prstGeom prst="rect">
            <a:avLst/>
          </a:prstGeom>
        </p:spPr>
        <p:txBody>
          <a:bodyPr lIns="0" tIns="0" rIns="0" bIns="0" rtlCol="0" anchor="t">
            <a:spAutoFit/>
          </a:bodyPr>
          <a:lstStyle/>
          <a:p>
            <a:pPr algn="l">
              <a:lnSpc>
                <a:spcPts val="3150"/>
              </a:lnSpc>
            </a:pPr>
            <a:r>
              <a:rPr lang="en-US" sz="2299">
                <a:solidFill>
                  <a:srgbClr val="FCF9F9"/>
                </a:solidFill>
                <a:latin typeface="Garet"/>
                <a:ea typeface="Garet"/>
                <a:cs typeface="Garet"/>
                <a:sym typeface="Garet"/>
              </a:rPr>
              <a:t>International Academic Cooperation Office</a:t>
            </a:r>
          </a:p>
        </p:txBody>
      </p:sp>
      <p:sp>
        <p:nvSpPr>
          <p:cNvPr id="18" name="TextBox 18"/>
          <p:cNvSpPr txBox="1"/>
          <p:nvPr/>
        </p:nvSpPr>
        <p:spPr>
          <a:xfrm>
            <a:off x="11970339" y="6713896"/>
            <a:ext cx="3566074" cy="416319"/>
          </a:xfrm>
          <a:prstGeom prst="rect">
            <a:avLst/>
          </a:prstGeom>
        </p:spPr>
        <p:txBody>
          <a:bodyPr lIns="0" tIns="0" rIns="0" bIns="0" rtlCol="0" anchor="t">
            <a:spAutoFit/>
          </a:bodyPr>
          <a:lstStyle/>
          <a:p>
            <a:pPr algn="l">
              <a:lnSpc>
                <a:spcPts val="3219"/>
              </a:lnSpc>
            </a:pPr>
            <a:r>
              <a:rPr lang="en-US" sz="2299">
                <a:solidFill>
                  <a:srgbClr val="FCF9F9"/>
                </a:solidFill>
                <a:latin typeface="Garet"/>
                <a:ea typeface="Garet"/>
                <a:cs typeface="Garet"/>
                <a:sym typeface="Garet"/>
              </a:rPr>
              <a:t>international@uwed.uz</a:t>
            </a:r>
          </a:p>
        </p:txBody>
      </p:sp>
      <p:sp>
        <p:nvSpPr>
          <p:cNvPr id="19" name="TextBox 19"/>
          <p:cNvSpPr txBox="1"/>
          <p:nvPr/>
        </p:nvSpPr>
        <p:spPr>
          <a:xfrm>
            <a:off x="11758570" y="5091679"/>
            <a:ext cx="3777844" cy="416319"/>
          </a:xfrm>
          <a:prstGeom prst="rect">
            <a:avLst/>
          </a:prstGeom>
        </p:spPr>
        <p:txBody>
          <a:bodyPr lIns="0" tIns="0" rIns="0" bIns="0" rtlCol="0" anchor="t">
            <a:spAutoFit/>
          </a:bodyPr>
          <a:lstStyle/>
          <a:p>
            <a:pPr algn="l">
              <a:lnSpc>
                <a:spcPts val="3219"/>
              </a:lnSpc>
            </a:pPr>
            <a:r>
              <a:rPr lang="en-US" sz="2299">
                <a:solidFill>
                  <a:srgbClr val="FCF9F9"/>
                </a:solidFill>
                <a:latin typeface="Garet"/>
                <a:ea typeface="Garet"/>
                <a:cs typeface="Garet"/>
                <a:sym typeface="Garet"/>
              </a:rPr>
              <a:t>+998712670706 (ext. 195)</a:t>
            </a:r>
          </a:p>
        </p:txBody>
      </p:sp>
      <p:sp>
        <p:nvSpPr>
          <p:cNvPr id="20" name="TextBox 20"/>
          <p:cNvSpPr txBox="1"/>
          <p:nvPr/>
        </p:nvSpPr>
        <p:spPr>
          <a:xfrm>
            <a:off x="8132064" y="316678"/>
            <a:ext cx="4156843" cy="709155"/>
          </a:xfrm>
          <a:prstGeom prst="rect">
            <a:avLst/>
          </a:prstGeom>
        </p:spPr>
        <p:txBody>
          <a:bodyPr lIns="0" tIns="0" rIns="0" bIns="0" rtlCol="0" anchor="t">
            <a:spAutoFit/>
          </a:bodyPr>
          <a:lstStyle/>
          <a:p>
            <a:pPr algn="l">
              <a:lnSpc>
                <a:spcPts val="5878"/>
              </a:lnSpc>
            </a:pPr>
            <a:r>
              <a:rPr lang="en-US" sz="4199" spc="209">
                <a:solidFill>
                  <a:srgbClr val="FFFFFF"/>
                </a:solidFill>
                <a:latin typeface="Libra Serif Modern"/>
                <a:ea typeface="Libra Serif Modern"/>
                <a:cs typeface="Libra Serif Modern"/>
                <a:sym typeface="Libra Serif Modern"/>
              </a:rPr>
              <a:t>UWED Contacts </a:t>
            </a:r>
          </a:p>
        </p:txBody>
      </p:sp>
      <p:sp>
        <p:nvSpPr>
          <p:cNvPr id="21" name="TextBox 21"/>
          <p:cNvSpPr txBox="1"/>
          <p:nvPr/>
        </p:nvSpPr>
        <p:spPr>
          <a:xfrm>
            <a:off x="12078385" y="8125113"/>
            <a:ext cx="2009863" cy="389268"/>
          </a:xfrm>
          <a:prstGeom prst="rect">
            <a:avLst/>
          </a:prstGeom>
        </p:spPr>
        <p:txBody>
          <a:bodyPr lIns="0" tIns="0" rIns="0" bIns="0" rtlCol="0" anchor="t">
            <a:spAutoFit/>
          </a:bodyPr>
          <a:lstStyle/>
          <a:p>
            <a:pPr algn="ctr">
              <a:lnSpc>
                <a:spcPts val="3219"/>
              </a:lnSpc>
              <a:spcBef>
                <a:spcPct val="0"/>
              </a:spcBef>
            </a:pPr>
            <a:r>
              <a:rPr lang="en-US" sz="2299">
                <a:solidFill>
                  <a:srgbClr val="FFFFFF"/>
                </a:solidFill>
                <a:latin typeface="Garet"/>
                <a:ea typeface="Garet"/>
                <a:cs typeface="Garet"/>
                <a:sym typeface="Garet"/>
              </a:rPr>
              <a:t>uwed_official</a:t>
            </a:r>
          </a:p>
        </p:txBody>
      </p:sp>
      <p:sp>
        <p:nvSpPr>
          <p:cNvPr id="22" name="TextBox 22"/>
          <p:cNvSpPr txBox="1"/>
          <p:nvPr/>
        </p:nvSpPr>
        <p:spPr>
          <a:xfrm>
            <a:off x="3564367" y="8260909"/>
            <a:ext cx="2559155" cy="389273"/>
          </a:xfrm>
          <a:prstGeom prst="rect">
            <a:avLst/>
          </a:prstGeom>
        </p:spPr>
        <p:txBody>
          <a:bodyPr lIns="0" tIns="0" rIns="0" bIns="0" rtlCol="0" anchor="t">
            <a:spAutoFit/>
          </a:bodyPr>
          <a:lstStyle/>
          <a:p>
            <a:pPr algn="ctr">
              <a:lnSpc>
                <a:spcPts val="3219"/>
              </a:lnSpc>
              <a:spcBef>
                <a:spcPct val="0"/>
              </a:spcBef>
            </a:pPr>
            <a:r>
              <a:rPr lang="en-US" sz="2299" spc="114">
                <a:solidFill>
                  <a:srgbClr val="FFFFFF"/>
                </a:solidFill>
                <a:latin typeface="Garet"/>
                <a:ea typeface="Garet"/>
                <a:cs typeface="Garet"/>
                <a:sym typeface="Garet"/>
              </a:rPr>
              <a:t>uwed_official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886758" y="2456698"/>
            <a:ext cx="5385759" cy="7126891"/>
          </a:xfrm>
          <a:custGeom>
            <a:avLst/>
            <a:gdLst/>
            <a:ahLst/>
            <a:cxnLst/>
            <a:rect l="l" t="t" r="r" b="b"/>
            <a:pathLst>
              <a:path w="5385759" h="7126890">
                <a:moveTo>
                  <a:pt x="0" y="0"/>
                </a:moveTo>
                <a:lnTo>
                  <a:pt x="5385759" y="0"/>
                </a:lnTo>
                <a:lnTo>
                  <a:pt x="5385759" y="7126890"/>
                </a:lnTo>
                <a:lnTo>
                  <a:pt x="0" y="71268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a:p>
        </p:txBody>
      </p:sp>
      <p:sp>
        <p:nvSpPr>
          <p:cNvPr id="3" name="Freeform 3"/>
          <p:cNvSpPr/>
          <p:nvPr/>
        </p:nvSpPr>
        <p:spPr>
          <a:xfrm>
            <a:off x="6387617" y="2393194"/>
            <a:ext cx="5512765" cy="7253897"/>
          </a:xfrm>
          <a:custGeom>
            <a:avLst/>
            <a:gdLst/>
            <a:ahLst/>
            <a:cxnLst/>
            <a:rect l="l" t="t" r="r" b="b"/>
            <a:pathLst>
              <a:path w="5512765" h="7253897">
                <a:moveTo>
                  <a:pt x="0" y="0"/>
                </a:moveTo>
                <a:lnTo>
                  <a:pt x="5512766" y="0"/>
                </a:lnTo>
                <a:lnTo>
                  <a:pt x="5512766" y="7253897"/>
                </a:lnTo>
                <a:lnTo>
                  <a:pt x="0" y="7253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grpSp>
        <p:nvGrpSpPr>
          <p:cNvPr id="4" name="Group 4"/>
          <p:cNvGrpSpPr>
            <a:grpSpLocks noChangeAspect="1"/>
          </p:cNvGrpSpPr>
          <p:nvPr/>
        </p:nvGrpSpPr>
        <p:grpSpPr>
          <a:xfrm>
            <a:off x="2025567" y="0"/>
            <a:ext cx="16260869" cy="1517599"/>
            <a:chOff x="0" y="0"/>
            <a:chExt cx="16260877" cy="1517599"/>
          </a:xfrm>
        </p:grpSpPr>
        <p:sp>
          <p:nvSpPr>
            <p:cNvPr id="5" name="Freeform 5"/>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6" name="Freeform 6"/>
          <p:cNvSpPr/>
          <p:nvPr/>
        </p:nvSpPr>
        <p:spPr>
          <a:xfrm>
            <a:off x="12015473" y="2456698"/>
            <a:ext cx="5385768" cy="7126891"/>
          </a:xfrm>
          <a:custGeom>
            <a:avLst/>
            <a:gdLst/>
            <a:ahLst/>
            <a:cxnLst/>
            <a:rect l="l" t="t" r="r" b="b"/>
            <a:pathLst>
              <a:path w="5385768" h="7126890">
                <a:moveTo>
                  <a:pt x="0" y="0"/>
                </a:moveTo>
                <a:lnTo>
                  <a:pt x="5385769" y="0"/>
                </a:lnTo>
                <a:lnTo>
                  <a:pt x="5385769" y="7126890"/>
                </a:lnTo>
                <a:lnTo>
                  <a:pt x="0" y="71268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7" name="Freeform 7"/>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8"/>
            <a:stretch>
              <a:fillRect/>
            </a:stretch>
          </a:blipFill>
        </p:spPr>
        <p:txBody>
          <a:bodyPr/>
          <a:lstStyle/>
          <a:p>
            <a:endParaRPr/>
          </a:p>
        </p:txBody>
      </p:sp>
      <p:grpSp>
        <p:nvGrpSpPr>
          <p:cNvPr id="8" name="Group 8"/>
          <p:cNvGrpSpPr>
            <a:grpSpLocks noChangeAspect="1"/>
          </p:cNvGrpSpPr>
          <p:nvPr/>
        </p:nvGrpSpPr>
        <p:grpSpPr>
          <a:xfrm>
            <a:off x="344214" y="74324"/>
            <a:ext cx="1368962" cy="1368962"/>
            <a:chOff x="0" y="0"/>
            <a:chExt cx="1368958" cy="1368958"/>
          </a:xfrm>
        </p:grpSpPr>
        <p:sp>
          <p:nvSpPr>
            <p:cNvPr id="9" name="Freeform 9"/>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10" name="Group 10"/>
          <p:cNvGrpSpPr>
            <a:grpSpLocks noChangeAspect="1"/>
          </p:cNvGrpSpPr>
          <p:nvPr/>
        </p:nvGrpSpPr>
        <p:grpSpPr>
          <a:xfrm>
            <a:off x="823265" y="2393194"/>
            <a:ext cx="5512765" cy="7253897"/>
            <a:chOff x="0" y="0"/>
            <a:chExt cx="5512765" cy="7253897"/>
          </a:xfrm>
        </p:grpSpPr>
        <p:sp>
          <p:nvSpPr>
            <p:cNvPr id="11" name="Freeform 11"/>
            <p:cNvSpPr/>
            <p:nvPr/>
          </p:nvSpPr>
          <p:spPr>
            <a:xfrm>
              <a:off x="1920621" y="484632"/>
              <a:ext cx="1666875" cy="2198624"/>
            </a:xfrm>
            <a:custGeom>
              <a:avLst/>
              <a:gdLst/>
              <a:ahLst/>
              <a:cxnLst/>
              <a:rect l="l" t="t" r="r" b="b"/>
              <a:pathLst>
                <a:path w="1666875" h="2198624">
                  <a:moveTo>
                    <a:pt x="835787" y="70993"/>
                  </a:moveTo>
                  <a:cubicBezTo>
                    <a:pt x="874903" y="70993"/>
                    <a:pt x="910971" y="84074"/>
                    <a:pt x="940054" y="106045"/>
                  </a:cubicBezTo>
                  <a:cubicBezTo>
                    <a:pt x="956818" y="118745"/>
                    <a:pt x="971169" y="134366"/>
                    <a:pt x="982472" y="152146"/>
                  </a:cubicBezTo>
                  <a:lnTo>
                    <a:pt x="689102" y="152146"/>
                  </a:lnTo>
                  <a:cubicBezTo>
                    <a:pt x="700405" y="134366"/>
                    <a:pt x="714756" y="118745"/>
                    <a:pt x="731520" y="106045"/>
                  </a:cubicBezTo>
                  <a:cubicBezTo>
                    <a:pt x="760603" y="84074"/>
                    <a:pt x="796671" y="70993"/>
                    <a:pt x="835787" y="70993"/>
                  </a:cubicBezTo>
                  <a:close/>
                  <a:moveTo>
                    <a:pt x="1242314" y="222885"/>
                  </a:moveTo>
                  <a:lnTo>
                    <a:pt x="1242314" y="282448"/>
                  </a:lnTo>
                  <a:lnTo>
                    <a:pt x="1242314" y="342011"/>
                  </a:lnTo>
                  <a:lnTo>
                    <a:pt x="429133" y="342011"/>
                  </a:lnTo>
                  <a:lnTo>
                    <a:pt x="429133" y="282448"/>
                  </a:lnTo>
                  <a:lnTo>
                    <a:pt x="429133" y="222885"/>
                  </a:lnTo>
                  <a:close/>
                  <a:moveTo>
                    <a:pt x="823595" y="607060"/>
                  </a:moveTo>
                  <a:cubicBezTo>
                    <a:pt x="803910" y="607060"/>
                    <a:pt x="788162" y="622935"/>
                    <a:pt x="788162" y="642493"/>
                  </a:cubicBezTo>
                  <a:cubicBezTo>
                    <a:pt x="788162" y="662051"/>
                    <a:pt x="804037" y="677926"/>
                    <a:pt x="823595" y="677926"/>
                  </a:cubicBezTo>
                  <a:lnTo>
                    <a:pt x="1320419" y="677926"/>
                  </a:lnTo>
                  <a:cubicBezTo>
                    <a:pt x="1339977" y="677926"/>
                    <a:pt x="1355852" y="662051"/>
                    <a:pt x="1355852" y="642493"/>
                  </a:cubicBezTo>
                  <a:cubicBezTo>
                    <a:pt x="1355852" y="622935"/>
                    <a:pt x="1339977" y="607060"/>
                    <a:pt x="1320419" y="607060"/>
                  </a:cubicBezTo>
                  <a:close/>
                  <a:moveTo>
                    <a:pt x="823595" y="769874"/>
                  </a:moveTo>
                  <a:cubicBezTo>
                    <a:pt x="804037" y="769874"/>
                    <a:pt x="788162" y="785749"/>
                    <a:pt x="788162" y="805307"/>
                  </a:cubicBezTo>
                  <a:cubicBezTo>
                    <a:pt x="788162" y="824865"/>
                    <a:pt x="804037" y="840740"/>
                    <a:pt x="823595" y="840740"/>
                  </a:cubicBezTo>
                  <a:lnTo>
                    <a:pt x="1210183" y="840740"/>
                  </a:lnTo>
                  <a:cubicBezTo>
                    <a:pt x="1229741" y="840740"/>
                    <a:pt x="1245616" y="824865"/>
                    <a:pt x="1245616" y="805307"/>
                  </a:cubicBezTo>
                  <a:cubicBezTo>
                    <a:pt x="1245616" y="785749"/>
                    <a:pt x="1229741" y="769874"/>
                    <a:pt x="1210183" y="769874"/>
                  </a:cubicBezTo>
                  <a:close/>
                  <a:moveTo>
                    <a:pt x="588645" y="710438"/>
                  </a:moveTo>
                  <a:cubicBezTo>
                    <a:pt x="579501" y="710438"/>
                    <a:pt x="570230" y="713994"/>
                    <a:pt x="563245" y="721106"/>
                  </a:cubicBezTo>
                  <a:lnTo>
                    <a:pt x="472440" y="814832"/>
                  </a:lnTo>
                  <a:lnTo>
                    <a:pt x="463804" y="806450"/>
                  </a:lnTo>
                  <a:cubicBezTo>
                    <a:pt x="456946" y="799846"/>
                    <a:pt x="448056" y="796544"/>
                    <a:pt x="439293" y="796544"/>
                  </a:cubicBezTo>
                  <a:cubicBezTo>
                    <a:pt x="430022" y="796544"/>
                    <a:pt x="420878" y="800100"/>
                    <a:pt x="413893" y="807212"/>
                  </a:cubicBezTo>
                  <a:cubicBezTo>
                    <a:pt x="400431" y="821182"/>
                    <a:pt x="400812" y="843534"/>
                    <a:pt x="414655" y="857123"/>
                  </a:cubicBezTo>
                  <a:lnTo>
                    <a:pt x="448564" y="890016"/>
                  </a:lnTo>
                  <a:cubicBezTo>
                    <a:pt x="455422" y="896747"/>
                    <a:pt x="464312" y="900049"/>
                    <a:pt x="473202" y="900049"/>
                  </a:cubicBezTo>
                  <a:cubicBezTo>
                    <a:pt x="482346" y="900049"/>
                    <a:pt x="491617" y="896493"/>
                    <a:pt x="498602" y="889381"/>
                  </a:cubicBezTo>
                  <a:lnTo>
                    <a:pt x="613791" y="770382"/>
                  </a:lnTo>
                  <a:cubicBezTo>
                    <a:pt x="627380" y="756412"/>
                    <a:pt x="627126" y="734060"/>
                    <a:pt x="613156" y="720471"/>
                  </a:cubicBezTo>
                  <a:cubicBezTo>
                    <a:pt x="606298" y="713740"/>
                    <a:pt x="597408" y="710438"/>
                    <a:pt x="588518" y="710438"/>
                  </a:cubicBezTo>
                  <a:close/>
                  <a:moveTo>
                    <a:pt x="641350" y="678053"/>
                  </a:moveTo>
                  <a:lnTo>
                    <a:pt x="641350" y="932561"/>
                  </a:lnTo>
                  <a:lnTo>
                    <a:pt x="386715" y="932561"/>
                  </a:lnTo>
                  <a:lnTo>
                    <a:pt x="386715" y="678053"/>
                  </a:lnTo>
                  <a:close/>
                  <a:moveTo>
                    <a:pt x="351409" y="607060"/>
                  </a:moveTo>
                  <a:cubicBezTo>
                    <a:pt x="331851" y="607060"/>
                    <a:pt x="315976" y="622935"/>
                    <a:pt x="315976" y="642493"/>
                  </a:cubicBezTo>
                  <a:lnTo>
                    <a:pt x="315976" y="967994"/>
                  </a:lnTo>
                  <a:cubicBezTo>
                    <a:pt x="315976" y="987552"/>
                    <a:pt x="331851" y="1003427"/>
                    <a:pt x="351409" y="1003427"/>
                  </a:cubicBezTo>
                  <a:lnTo>
                    <a:pt x="676910" y="1003427"/>
                  </a:lnTo>
                  <a:cubicBezTo>
                    <a:pt x="696468" y="1003427"/>
                    <a:pt x="712343" y="987552"/>
                    <a:pt x="712343" y="967994"/>
                  </a:cubicBezTo>
                  <a:lnTo>
                    <a:pt x="712343" y="642493"/>
                  </a:lnTo>
                  <a:cubicBezTo>
                    <a:pt x="712343" y="622935"/>
                    <a:pt x="696468" y="607060"/>
                    <a:pt x="676910" y="607060"/>
                  </a:cubicBezTo>
                  <a:close/>
                  <a:moveTo>
                    <a:pt x="823595" y="1062228"/>
                  </a:moveTo>
                  <a:cubicBezTo>
                    <a:pt x="804037" y="1062228"/>
                    <a:pt x="788162" y="1078103"/>
                    <a:pt x="788162" y="1097661"/>
                  </a:cubicBezTo>
                  <a:cubicBezTo>
                    <a:pt x="788162" y="1117219"/>
                    <a:pt x="804037" y="1133094"/>
                    <a:pt x="823595" y="1133094"/>
                  </a:cubicBezTo>
                  <a:lnTo>
                    <a:pt x="1320419" y="1133094"/>
                  </a:lnTo>
                  <a:cubicBezTo>
                    <a:pt x="1339977" y="1133094"/>
                    <a:pt x="1355852" y="1117219"/>
                    <a:pt x="1355852" y="1097661"/>
                  </a:cubicBezTo>
                  <a:cubicBezTo>
                    <a:pt x="1355852" y="1078103"/>
                    <a:pt x="1339977" y="1062228"/>
                    <a:pt x="1320419" y="1062228"/>
                  </a:cubicBezTo>
                  <a:close/>
                  <a:moveTo>
                    <a:pt x="823595" y="1224915"/>
                  </a:moveTo>
                  <a:cubicBezTo>
                    <a:pt x="804037" y="1224915"/>
                    <a:pt x="788162" y="1240790"/>
                    <a:pt x="788162" y="1260348"/>
                  </a:cubicBezTo>
                  <a:cubicBezTo>
                    <a:pt x="788162" y="1279906"/>
                    <a:pt x="804037" y="1295781"/>
                    <a:pt x="823595" y="1295781"/>
                  </a:cubicBezTo>
                  <a:lnTo>
                    <a:pt x="1210183" y="1295781"/>
                  </a:lnTo>
                  <a:cubicBezTo>
                    <a:pt x="1229741" y="1295781"/>
                    <a:pt x="1245616" y="1279906"/>
                    <a:pt x="1245616" y="1260348"/>
                  </a:cubicBezTo>
                  <a:cubicBezTo>
                    <a:pt x="1245616" y="1240790"/>
                    <a:pt x="1229741" y="1224915"/>
                    <a:pt x="1210183" y="1224915"/>
                  </a:cubicBezTo>
                  <a:close/>
                  <a:moveTo>
                    <a:pt x="588645" y="1165479"/>
                  </a:moveTo>
                  <a:cubicBezTo>
                    <a:pt x="579501" y="1165479"/>
                    <a:pt x="570230" y="1169035"/>
                    <a:pt x="563245" y="1176147"/>
                  </a:cubicBezTo>
                  <a:lnTo>
                    <a:pt x="472440" y="1269873"/>
                  </a:lnTo>
                  <a:lnTo>
                    <a:pt x="463804" y="1261491"/>
                  </a:lnTo>
                  <a:cubicBezTo>
                    <a:pt x="456946" y="1254887"/>
                    <a:pt x="448056" y="1251585"/>
                    <a:pt x="439293" y="1251585"/>
                  </a:cubicBezTo>
                  <a:cubicBezTo>
                    <a:pt x="430022" y="1251585"/>
                    <a:pt x="420878" y="1255141"/>
                    <a:pt x="414020" y="1262253"/>
                  </a:cubicBezTo>
                  <a:cubicBezTo>
                    <a:pt x="400558" y="1276223"/>
                    <a:pt x="400939" y="1298575"/>
                    <a:pt x="414782" y="1312164"/>
                  </a:cubicBezTo>
                  <a:lnTo>
                    <a:pt x="448691" y="1345057"/>
                  </a:lnTo>
                  <a:cubicBezTo>
                    <a:pt x="455549" y="1351788"/>
                    <a:pt x="464439" y="1355090"/>
                    <a:pt x="473329" y="1355090"/>
                  </a:cubicBezTo>
                  <a:cubicBezTo>
                    <a:pt x="482473" y="1355090"/>
                    <a:pt x="491744" y="1351534"/>
                    <a:pt x="498729" y="1344422"/>
                  </a:cubicBezTo>
                  <a:lnTo>
                    <a:pt x="613918" y="1225423"/>
                  </a:lnTo>
                  <a:cubicBezTo>
                    <a:pt x="627507" y="1211453"/>
                    <a:pt x="627253" y="1189101"/>
                    <a:pt x="613283" y="1175512"/>
                  </a:cubicBezTo>
                  <a:cubicBezTo>
                    <a:pt x="606425" y="1168781"/>
                    <a:pt x="597535" y="1165479"/>
                    <a:pt x="588645" y="1165479"/>
                  </a:cubicBezTo>
                  <a:close/>
                  <a:moveTo>
                    <a:pt x="641350" y="1133094"/>
                  </a:moveTo>
                  <a:lnTo>
                    <a:pt x="641350" y="1387602"/>
                  </a:lnTo>
                  <a:lnTo>
                    <a:pt x="386715" y="1387602"/>
                  </a:lnTo>
                  <a:lnTo>
                    <a:pt x="386715" y="1133094"/>
                  </a:lnTo>
                  <a:close/>
                  <a:moveTo>
                    <a:pt x="351409" y="1062228"/>
                  </a:moveTo>
                  <a:cubicBezTo>
                    <a:pt x="331851" y="1062228"/>
                    <a:pt x="315976" y="1078103"/>
                    <a:pt x="315976" y="1097661"/>
                  </a:cubicBezTo>
                  <a:lnTo>
                    <a:pt x="315976" y="1423162"/>
                  </a:lnTo>
                  <a:cubicBezTo>
                    <a:pt x="315976" y="1442720"/>
                    <a:pt x="331851" y="1458595"/>
                    <a:pt x="351409" y="1458595"/>
                  </a:cubicBezTo>
                  <a:lnTo>
                    <a:pt x="676910" y="1458595"/>
                  </a:lnTo>
                  <a:cubicBezTo>
                    <a:pt x="696468" y="1458595"/>
                    <a:pt x="712343" y="1442720"/>
                    <a:pt x="712343" y="1423162"/>
                  </a:cubicBezTo>
                  <a:lnTo>
                    <a:pt x="712343" y="1097661"/>
                  </a:lnTo>
                  <a:cubicBezTo>
                    <a:pt x="712343" y="1078103"/>
                    <a:pt x="696468" y="1062228"/>
                    <a:pt x="676910" y="1062228"/>
                  </a:cubicBezTo>
                  <a:close/>
                  <a:moveTo>
                    <a:pt x="823595" y="1517269"/>
                  </a:moveTo>
                  <a:cubicBezTo>
                    <a:pt x="804037" y="1517269"/>
                    <a:pt x="788162" y="1533144"/>
                    <a:pt x="788162" y="1552702"/>
                  </a:cubicBezTo>
                  <a:cubicBezTo>
                    <a:pt x="788162" y="1572260"/>
                    <a:pt x="804037" y="1588135"/>
                    <a:pt x="823595" y="1588135"/>
                  </a:cubicBezTo>
                  <a:lnTo>
                    <a:pt x="1320419" y="1588135"/>
                  </a:lnTo>
                  <a:cubicBezTo>
                    <a:pt x="1339977" y="1588135"/>
                    <a:pt x="1355852" y="1572260"/>
                    <a:pt x="1355852" y="1552702"/>
                  </a:cubicBezTo>
                  <a:cubicBezTo>
                    <a:pt x="1355852" y="1533144"/>
                    <a:pt x="1339977" y="1517269"/>
                    <a:pt x="1320419" y="1517269"/>
                  </a:cubicBezTo>
                  <a:close/>
                  <a:moveTo>
                    <a:pt x="823595" y="1680083"/>
                  </a:moveTo>
                  <a:cubicBezTo>
                    <a:pt x="804037" y="1680083"/>
                    <a:pt x="788162" y="1695958"/>
                    <a:pt x="788162" y="1715516"/>
                  </a:cubicBezTo>
                  <a:cubicBezTo>
                    <a:pt x="788162" y="1735074"/>
                    <a:pt x="804037" y="1750949"/>
                    <a:pt x="823595" y="1750949"/>
                  </a:cubicBezTo>
                  <a:lnTo>
                    <a:pt x="1210183" y="1750949"/>
                  </a:lnTo>
                  <a:cubicBezTo>
                    <a:pt x="1229741" y="1750949"/>
                    <a:pt x="1245616" y="1735074"/>
                    <a:pt x="1245616" y="1715516"/>
                  </a:cubicBezTo>
                  <a:cubicBezTo>
                    <a:pt x="1245616" y="1695958"/>
                    <a:pt x="1229741" y="1680083"/>
                    <a:pt x="1210183" y="1680083"/>
                  </a:cubicBezTo>
                  <a:close/>
                  <a:moveTo>
                    <a:pt x="588772" y="1620647"/>
                  </a:moveTo>
                  <a:cubicBezTo>
                    <a:pt x="579628" y="1620647"/>
                    <a:pt x="570357" y="1624203"/>
                    <a:pt x="563372" y="1631315"/>
                  </a:cubicBezTo>
                  <a:lnTo>
                    <a:pt x="472567" y="1725041"/>
                  </a:lnTo>
                  <a:lnTo>
                    <a:pt x="463931" y="1716659"/>
                  </a:lnTo>
                  <a:cubicBezTo>
                    <a:pt x="457073" y="1710055"/>
                    <a:pt x="448183" y="1706753"/>
                    <a:pt x="439420" y="1706753"/>
                  </a:cubicBezTo>
                  <a:cubicBezTo>
                    <a:pt x="430149" y="1706753"/>
                    <a:pt x="421005" y="1710309"/>
                    <a:pt x="414147" y="1717421"/>
                  </a:cubicBezTo>
                  <a:cubicBezTo>
                    <a:pt x="400685" y="1731391"/>
                    <a:pt x="401066" y="1753743"/>
                    <a:pt x="414909" y="1767332"/>
                  </a:cubicBezTo>
                  <a:lnTo>
                    <a:pt x="448818" y="1800225"/>
                  </a:lnTo>
                  <a:cubicBezTo>
                    <a:pt x="455676" y="1806956"/>
                    <a:pt x="464566" y="1810258"/>
                    <a:pt x="473456" y="1810258"/>
                  </a:cubicBezTo>
                  <a:cubicBezTo>
                    <a:pt x="482600" y="1810258"/>
                    <a:pt x="491871" y="1806702"/>
                    <a:pt x="498856" y="1799590"/>
                  </a:cubicBezTo>
                  <a:lnTo>
                    <a:pt x="614045" y="1680591"/>
                  </a:lnTo>
                  <a:cubicBezTo>
                    <a:pt x="627634" y="1666621"/>
                    <a:pt x="627380" y="1644269"/>
                    <a:pt x="613410" y="1630680"/>
                  </a:cubicBezTo>
                  <a:cubicBezTo>
                    <a:pt x="606552" y="1623949"/>
                    <a:pt x="597662" y="1620647"/>
                    <a:pt x="588772" y="1620647"/>
                  </a:cubicBezTo>
                  <a:close/>
                  <a:moveTo>
                    <a:pt x="641477" y="1588135"/>
                  </a:moveTo>
                  <a:lnTo>
                    <a:pt x="641477" y="1842643"/>
                  </a:lnTo>
                  <a:lnTo>
                    <a:pt x="386715" y="1842643"/>
                  </a:lnTo>
                  <a:lnTo>
                    <a:pt x="386715" y="1588135"/>
                  </a:lnTo>
                  <a:close/>
                  <a:moveTo>
                    <a:pt x="351536" y="1517269"/>
                  </a:moveTo>
                  <a:cubicBezTo>
                    <a:pt x="331978" y="1517269"/>
                    <a:pt x="316103" y="1533144"/>
                    <a:pt x="316103" y="1552702"/>
                  </a:cubicBezTo>
                  <a:lnTo>
                    <a:pt x="316103" y="1878203"/>
                  </a:lnTo>
                  <a:cubicBezTo>
                    <a:pt x="316103" y="1897761"/>
                    <a:pt x="331978" y="1913636"/>
                    <a:pt x="351536" y="1913636"/>
                  </a:cubicBezTo>
                  <a:lnTo>
                    <a:pt x="677037" y="1913636"/>
                  </a:lnTo>
                  <a:cubicBezTo>
                    <a:pt x="696595" y="1913636"/>
                    <a:pt x="712470" y="1897761"/>
                    <a:pt x="712470" y="1878203"/>
                  </a:cubicBezTo>
                  <a:lnTo>
                    <a:pt x="712470" y="1552702"/>
                  </a:lnTo>
                  <a:cubicBezTo>
                    <a:pt x="712470" y="1533144"/>
                    <a:pt x="696595" y="1517269"/>
                    <a:pt x="677037" y="1517269"/>
                  </a:cubicBezTo>
                  <a:close/>
                  <a:moveTo>
                    <a:pt x="1600962" y="317881"/>
                  </a:moveTo>
                  <a:lnTo>
                    <a:pt x="1600962" y="2127758"/>
                  </a:lnTo>
                  <a:lnTo>
                    <a:pt x="70866" y="2127758"/>
                  </a:lnTo>
                  <a:lnTo>
                    <a:pt x="70866" y="317881"/>
                  </a:lnTo>
                  <a:lnTo>
                    <a:pt x="358267" y="317881"/>
                  </a:lnTo>
                  <a:lnTo>
                    <a:pt x="358267" y="377444"/>
                  </a:lnTo>
                  <a:cubicBezTo>
                    <a:pt x="358267" y="397002"/>
                    <a:pt x="374142" y="412877"/>
                    <a:pt x="393700" y="412877"/>
                  </a:cubicBezTo>
                  <a:lnTo>
                    <a:pt x="1277874" y="412877"/>
                  </a:lnTo>
                  <a:cubicBezTo>
                    <a:pt x="1297432" y="412877"/>
                    <a:pt x="1313307" y="397002"/>
                    <a:pt x="1313307" y="377444"/>
                  </a:cubicBezTo>
                  <a:lnTo>
                    <a:pt x="1313307" y="317881"/>
                  </a:lnTo>
                  <a:close/>
                  <a:moveTo>
                    <a:pt x="835787" y="0"/>
                  </a:moveTo>
                  <a:cubicBezTo>
                    <a:pt x="780796" y="0"/>
                    <a:pt x="729869" y="18415"/>
                    <a:pt x="688975" y="49403"/>
                  </a:cubicBezTo>
                  <a:cubicBezTo>
                    <a:pt x="654177" y="75692"/>
                    <a:pt x="626618" y="111125"/>
                    <a:pt x="609854" y="151892"/>
                  </a:cubicBezTo>
                  <a:lnTo>
                    <a:pt x="393700" y="151892"/>
                  </a:lnTo>
                  <a:cubicBezTo>
                    <a:pt x="374142" y="151892"/>
                    <a:pt x="358267" y="167767"/>
                    <a:pt x="358267" y="187325"/>
                  </a:cubicBezTo>
                  <a:lnTo>
                    <a:pt x="358267" y="246888"/>
                  </a:lnTo>
                  <a:lnTo>
                    <a:pt x="35433" y="246888"/>
                  </a:lnTo>
                  <a:cubicBezTo>
                    <a:pt x="15875" y="246888"/>
                    <a:pt x="0" y="262763"/>
                    <a:pt x="0" y="282321"/>
                  </a:cubicBezTo>
                  <a:lnTo>
                    <a:pt x="0" y="282321"/>
                  </a:lnTo>
                  <a:lnTo>
                    <a:pt x="0" y="2163318"/>
                  </a:lnTo>
                  <a:lnTo>
                    <a:pt x="0" y="2163318"/>
                  </a:lnTo>
                  <a:cubicBezTo>
                    <a:pt x="0" y="2182876"/>
                    <a:pt x="15875" y="2198624"/>
                    <a:pt x="35433" y="2198624"/>
                  </a:cubicBezTo>
                  <a:lnTo>
                    <a:pt x="1636141" y="2198624"/>
                  </a:lnTo>
                  <a:cubicBezTo>
                    <a:pt x="1649349" y="2198624"/>
                    <a:pt x="1660779" y="2191385"/>
                    <a:pt x="1666875" y="2180717"/>
                  </a:cubicBezTo>
                  <a:lnTo>
                    <a:pt x="1666875" y="2180717"/>
                  </a:lnTo>
                  <a:lnTo>
                    <a:pt x="1666875" y="264922"/>
                  </a:lnTo>
                  <a:lnTo>
                    <a:pt x="1666875" y="264922"/>
                  </a:lnTo>
                  <a:cubicBezTo>
                    <a:pt x="1660779" y="254254"/>
                    <a:pt x="1649222" y="247015"/>
                    <a:pt x="1636141" y="247015"/>
                  </a:cubicBezTo>
                  <a:lnTo>
                    <a:pt x="1313307" y="247015"/>
                  </a:lnTo>
                  <a:lnTo>
                    <a:pt x="1313307" y="187452"/>
                  </a:lnTo>
                  <a:cubicBezTo>
                    <a:pt x="1313307" y="167894"/>
                    <a:pt x="1297432" y="152019"/>
                    <a:pt x="1277874" y="152019"/>
                  </a:cubicBezTo>
                  <a:lnTo>
                    <a:pt x="1061847" y="152019"/>
                  </a:lnTo>
                  <a:cubicBezTo>
                    <a:pt x="1045083" y="111125"/>
                    <a:pt x="1017397" y="75819"/>
                    <a:pt x="982599" y="49530"/>
                  </a:cubicBezTo>
                  <a:cubicBezTo>
                    <a:pt x="941705" y="18542"/>
                    <a:pt x="890778" y="127"/>
                    <a:pt x="835787" y="127"/>
                  </a:cubicBezTo>
                  <a:close/>
                </a:path>
              </a:pathLst>
            </a:custGeom>
            <a:solidFill>
              <a:srgbClr val="FFFFFF"/>
            </a:solidFill>
          </p:spPr>
          <p:txBody>
            <a:bodyPr/>
            <a:lstStyle/>
            <a:p>
              <a:endParaRPr/>
            </a:p>
          </p:txBody>
        </p:sp>
        <p:sp>
          <p:nvSpPr>
            <p:cNvPr id="12" name="Freeform 12"/>
            <p:cNvSpPr/>
            <p:nvPr/>
          </p:nvSpPr>
          <p:spPr>
            <a:xfrm>
              <a:off x="481838" y="3802507"/>
              <a:ext cx="85598" cy="85599"/>
            </a:xfrm>
            <a:custGeom>
              <a:avLst/>
              <a:gdLst/>
              <a:ahLst/>
              <a:cxnLst/>
              <a:rect l="l" t="t" r="r" b="b"/>
              <a:pathLst>
                <a:path w="85598" h="85599">
                  <a:moveTo>
                    <a:pt x="85598" y="42799"/>
                  </a:moveTo>
                  <a:cubicBezTo>
                    <a:pt x="85598" y="48514"/>
                    <a:pt x="84455" y="53975"/>
                    <a:pt x="82296" y="59182"/>
                  </a:cubicBezTo>
                  <a:cubicBezTo>
                    <a:pt x="80137" y="64389"/>
                    <a:pt x="76962" y="69088"/>
                    <a:pt x="73025" y="73025"/>
                  </a:cubicBezTo>
                  <a:cubicBezTo>
                    <a:pt x="69088" y="76962"/>
                    <a:pt x="64389" y="80137"/>
                    <a:pt x="59182" y="82296"/>
                  </a:cubicBezTo>
                  <a:cubicBezTo>
                    <a:pt x="53975" y="84455"/>
                    <a:pt x="48514" y="85598"/>
                    <a:pt x="42799" y="85598"/>
                  </a:cubicBezTo>
                  <a:cubicBezTo>
                    <a:pt x="37084" y="85598"/>
                    <a:pt x="31623" y="84455"/>
                    <a:pt x="26416" y="82296"/>
                  </a:cubicBezTo>
                  <a:cubicBezTo>
                    <a:pt x="21209" y="80137"/>
                    <a:pt x="16510" y="76962"/>
                    <a:pt x="12573" y="73025"/>
                  </a:cubicBezTo>
                  <a:cubicBezTo>
                    <a:pt x="8636" y="69088"/>
                    <a:pt x="5461" y="64389"/>
                    <a:pt x="3302" y="59182"/>
                  </a:cubicBezTo>
                  <a:cubicBezTo>
                    <a:pt x="1143" y="53975"/>
                    <a:pt x="0" y="48514"/>
                    <a:pt x="0" y="42799"/>
                  </a:cubicBezTo>
                  <a:cubicBezTo>
                    <a:pt x="0" y="37084"/>
                    <a:pt x="1143" y="31623"/>
                    <a:pt x="3302" y="26416"/>
                  </a:cubicBezTo>
                  <a:cubicBezTo>
                    <a:pt x="5461" y="21209"/>
                    <a:pt x="8636" y="16510"/>
                    <a:pt x="12573" y="12573"/>
                  </a:cubicBezTo>
                  <a:cubicBezTo>
                    <a:pt x="16510" y="8636"/>
                    <a:pt x="21209" y="5461"/>
                    <a:pt x="26416" y="3302"/>
                  </a:cubicBezTo>
                  <a:cubicBezTo>
                    <a:pt x="31623" y="1143"/>
                    <a:pt x="37084" y="0"/>
                    <a:pt x="42799" y="0"/>
                  </a:cubicBezTo>
                  <a:cubicBezTo>
                    <a:pt x="48514" y="0"/>
                    <a:pt x="53975" y="1143"/>
                    <a:pt x="59182" y="3302"/>
                  </a:cubicBezTo>
                  <a:cubicBezTo>
                    <a:pt x="64389" y="5461"/>
                    <a:pt x="69088" y="8636"/>
                    <a:pt x="73025" y="12573"/>
                  </a:cubicBezTo>
                  <a:cubicBezTo>
                    <a:pt x="76962" y="16510"/>
                    <a:pt x="80137" y="21209"/>
                    <a:pt x="82296" y="26416"/>
                  </a:cubicBezTo>
                  <a:cubicBezTo>
                    <a:pt x="84455" y="31623"/>
                    <a:pt x="85598" y="37084"/>
                    <a:pt x="85598" y="42799"/>
                  </a:cubicBezTo>
                  <a:close/>
                </a:path>
              </a:pathLst>
            </a:custGeom>
            <a:solidFill>
              <a:srgbClr val="FFFFFF"/>
            </a:solidFill>
          </p:spPr>
          <p:txBody>
            <a:bodyPr/>
            <a:lstStyle/>
            <a:p>
              <a:endParaRPr/>
            </a:p>
          </p:txBody>
        </p:sp>
        <p:sp>
          <p:nvSpPr>
            <p:cNvPr id="13" name="Freeform 13"/>
            <p:cNvSpPr/>
            <p:nvPr/>
          </p:nvSpPr>
          <p:spPr>
            <a:xfrm>
              <a:off x="1000506" y="4311904"/>
              <a:ext cx="95504" cy="95504"/>
            </a:xfrm>
            <a:custGeom>
              <a:avLst/>
              <a:gdLst/>
              <a:ahLst/>
              <a:cxnLst/>
              <a:rect l="l" t="t" r="r" b="b"/>
              <a:pathLst>
                <a:path w="95504" h="95504">
                  <a:moveTo>
                    <a:pt x="95504" y="47752"/>
                  </a:moveTo>
                  <a:cubicBezTo>
                    <a:pt x="95504" y="54102"/>
                    <a:pt x="94234" y="60198"/>
                    <a:pt x="91821" y="66040"/>
                  </a:cubicBezTo>
                  <a:lnTo>
                    <a:pt x="91821" y="66040"/>
                  </a:lnTo>
                  <a:lnTo>
                    <a:pt x="91821" y="66040"/>
                  </a:lnTo>
                  <a:cubicBezTo>
                    <a:pt x="89408" y="71882"/>
                    <a:pt x="85979" y="77089"/>
                    <a:pt x="81534" y="81534"/>
                  </a:cubicBezTo>
                  <a:lnTo>
                    <a:pt x="78105" y="78105"/>
                  </a:lnTo>
                  <a:lnTo>
                    <a:pt x="81534" y="81534"/>
                  </a:lnTo>
                  <a:cubicBezTo>
                    <a:pt x="77089" y="85979"/>
                    <a:pt x="71882" y="89408"/>
                    <a:pt x="66040" y="91821"/>
                  </a:cubicBezTo>
                  <a:lnTo>
                    <a:pt x="64262" y="87376"/>
                  </a:lnTo>
                  <a:lnTo>
                    <a:pt x="66040" y="91821"/>
                  </a:lnTo>
                  <a:cubicBezTo>
                    <a:pt x="60198" y="94234"/>
                    <a:pt x="54102" y="95504"/>
                    <a:pt x="47752" y="95504"/>
                  </a:cubicBezTo>
                  <a:lnTo>
                    <a:pt x="47752" y="90678"/>
                  </a:lnTo>
                  <a:lnTo>
                    <a:pt x="47752" y="95504"/>
                  </a:lnTo>
                  <a:cubicBezTo>
                    <a:pt x="41402" y="95504"/>
                    <a:pt x="35306" y="94234"/>
                    <a:pt x="29464" y="91821"/>
                  </a:cubicBezTo>
                  <a:lnTo>
                    <a:pt x="31242" y="87376"/>
                  </a:lnTo>
                  <a:lnTo>
                    <a:pt x="29464" y="91821"/>
                  </a:lnTo>
                  <a:cubicBezTo>
                    <a:pt x="23622" y="89408"/>
                    <a:pt x="18415" y="85979"/>
                    <a:pt x="13970" y="81534"/>
                  </a:cubicBezTo>
                  <a:lnTo>
                    <a:pt x="17399" y="78105"/>
                  </a:lnTo>
                  <a:lnTo>
                    <a:pt x="13970" y="81534"/>
                  </a:lnTo>
                  <a:cubicBezTo>
                    <a:pt x="9525" y="77089"/>
                    <a:pt x="6096" y="71882"/>
                    <a:pt x="3683" y="66040"/>
                  </a:cubicBezTo>
                  <a:lnTo>
                    <a:pt x="8128" y="64262"/>
                  </a:lnTo>
                  <a:lnTo>
                    <a:pt x="3683" y="66040"/>
                  </a:lnTo>
                  <a:cubicBezTo>
                    <a:pt x="1270" y="60198"/>
                    <a:pt x="0" y="54102"/>
                    <a:pt x="0" y="47752"/>
                  </a:cubicBezTo>
                  <a:lnTo>
                    <a:pt x="4826" y="47752"/>
                  </a:lnTo>
                  <a:lnTo>
                    <a:pt x="0" y="47752"/>
                  </a:lnTo>
                  <a:cubicBezTo>
                    <a:pt x="0" y="41402"/>
                    <a:pt x="1270" y="35306"/>
                    <a:pt x="3683" y="29464"/>
                  </a:cubicBezTo>
                  <a:lnTo>
                    <a:pt x="8128" y="31242"/>
                  </a:lnTo>
                  <a:lnTo>
                    <a:pt x="3683" y="29464"/>
                  </a:lnTo>
                  <a:cubicBezTo>
                    <a:pt x="6096" y="23622"/>
                    <a:pt x="9525" y="18415"/>
                    <a:pt x="13970" y="13970"/>
                  </a:cubicBezTo>
                  <a:lnTo>
                    <a:pt x="17399" y="17399"/>
                  </a:lnTo>
                  <a:lnTo>
                    <a:pt x="13970" y="13970"/>
                  </a:lnTo>
                  <a:cubicBezTo>
                    <a:pt x="18415" y="9525"/>
                    <a:pt x="23622" y="6096"/>
                    <a:pt x="29464" y="3683"/>
                  </a:cubicBezTo>
                  <a:lnTo>
                    <a:pt x="31242" y="8128"/>
                  </a:lnTo>
                  <a:lnTo>
                    <a:pt x="29464" y="3683"/>
                  </a:lnTo>
                  <a:cubicBezTo>
                    <a:pt x="35306" y="1270"/>
                    <a:pt x="41402" y="0"/>
                    <a:pt x="47752" y="0"/>
                  </a:cubicBezTo>
                  <a:lnTo>
                    <a:pt x="47752" y="4826"/>
                  </a:lnTo>
                  <a:lnTo>
                    <a:pt x="47752" y="0"/>
                  </a:lnTo>
                  <a:cubicBezTo>
                    <a:pt x="54102" y="0"/>
                    <a:pt x="60198" y="1270"/>
                    <a:pt x="66040" y="3683"/>
                  </a:cubicBezTo>
                  <a:lnTo>
                    <a:pt x="64262" y="8128"/>
                  </a:lnTo>
                  <a:lnTo>
                    <a:pt x="66040" y="3683"/>
                  </a:lnTo>
                  <a:cubicBezTo>
                    <a:pt x="71882" y="6096"/>
                    <a:pt x="77089" y="9525"/>
                    <a:pt x="81534" y="13970"/>
                  </a:cubicBezTo>
                  <a:lnTo>
                    <a:pt x="78105" y="17399"/>
                  </a:lnTo>
                  <a:lnTo>
                    <a:pt x="81534" y="13970"/>
                  </a:lnTo>
                  <a:cubicBezTo>
                    <a:pt x="85979" y="18415"/>
                    <a:pt x="89408" y="23622"/>
                    <a:pt x="91821" y="29464"/>
                  </a:cubicBezTo>
                  <a:lnTo>
                    <a:pt x="91821" y="29464"/>
                  </a:lnTo>
                  <a:lnTo>
                    <a:pt x="91821" y="29464"/>
                  </a:lnTo>
                  <a:cubicBezTo>
                    <a:pt x="94234" y="35306"/>
                    <a:pt x="95504" y="41402"/>
                    <a:pt x="95504" y="47752"/>
                  </a:cubicBezTo>
                  <a:lnTo>
                    <a:pt x="90678" y="47752"/>
                  </a:lnTo>
                  <a:lnTo>
                    <a:pt x="95504" y="47752"/>
                  </a:lnTo>
                  <a:moveTo>
                    <a:pt x="85979" y="47752"/>
                  </a:moveTo>
                  <a:cubicBezTo>
                    <a:pt x="85979" y="42672"/>
                    <a:pt x="84963" y="37846"/>
                    <a:pt x="83058" y="33147"/>
                  </a:cubicBezTo>
                  <a:lnTo>
                    <a:pt x="87503" y="31369"/>
                  </a:lnTo>
                  <a:lnTo>
                    <a:pt x="83058" y="33147"/>
                  </a:lnTo>
                  <a:cubicBezTo>
                    <a:pt x="81153" y="28448"/>
                    <a:pt x="78359" y="24384"/>
                    <a:pt x="74803" y="20828"/>
                  </a:cubicBezTo>
                  <a:cubicBezTo>
                    <a:pt x="71247" y="17272"/>
                    <a:pt x="67056" y="14478"/>
                    <a:pt x="62484" y="12573"/>
                  </a:cubicBezTo>
                  <a:cubicBezTo>
                    <a:pt x="57912" y="10668"/>
                    <a:pt x="52959" y="9652"/>
                    <a:pt x="47879" y="9652"/>
                  </a:cubicBezTo>
                  <a:cubicBezTo>
                    <a:pt x="42799" y="9652"/>
                    <a:pt x="37973" y="10668"/>
                    <a:pt x="33274" y="12573"/>
                  </a:cubicBezTo>
                  <a:cubicBezTo>
                    <a:pt x="28575" y="14478"/>
                    <a:pt x="24511" y="17272"/>
                    <a:pt x="20955" y="20828"/>
                  </a:cubicBezTo>
                  <a:cubicBezTo>
                    <a:pt x="17399" y="24384"/>
                    <a:pt x="14605" y="28575"/>
                    <a:pt x="12700" y="33147"/>
                  </a:cubicBezTo>
                  <a:cubicBezTo>
                    <a:pt x="10795" y="37719"/>
                    <a:pt x="9779" y="42672"/>
                    <a:pt x="9779" y="47752"/>
                  </a:cubicBezTo>
                  <a:cubicBezTo>
                    <a:pt x="9779" y="52832"/>
                    <a:pt x="10795" y="57658"/>
                    <a:pt x="12700" y="62357"/>
                  </a:cubicBezTo>
                  <a:cubicBezTo>
                    <a:pt x="14605" y="67056"/>
                    <a:pt x="17399" y="71120"/>
                    <a:pt x="20955" y="74676"/>
                  </a:cubicBezTo>
                  <a:cubicBezTo>
                    <a:pt x="24511" y="78232"/>
                    <a:pt x="28702" y="81026"/>
                    <a:pt x="33274" y="82931"/>
                  </a:cubicBezTo>
                  <a:lnTo>
                    <a:pt x="33274" y="82931"/>
                  </a:lnTo>
                  <a:lnTo>
                    <a:pt x="33274" y="82931"/>
                  </a:lnTo>
                  <a:cubicBezTo>
                    <a:pt x="37973" y="84836"/>
                    <a:pt x="42799" y="85852"/>
                    <a:pt x="47879" y="85852"/>
                  </a:cubicBezTo>
                  <a:cubicBezTo>
                    <a:pt x="52959" y="85852"/>
                    <a:pt x="57785" y="84836"/>
                    <a:pt x="62484" y="82931"/>
                  </a:cubicBezTo>
                  <a:lnTo>
                    <a:pt x="62484" y="82931"/>
                  </a:lnTo>
                  <a:lnTo>
                    <a:pt x="62484" y="82931"/>
                  </a:lnTo>
                  <a:cubicBezTo>
                    <a:pt x="67183" y="81026"/>
                    <a:pt x="71247" y="78232"/>
                    <a:pt x="74803" y="74676"/>
                  </a:cubicBezTo>
                  <a:cubicBezTo>
                    <a:pt x="78359" y="71120"/>
                    <a:pt x="81153" y="66929"/>
                    <a:pt x="83058" y="62357"/>
                  </a:cubicBezTo>
                  <a:lnTo>
                    <a:pt x="87503" y="64135"/>
                  </a:lnTo>
                  <a:lnTo>
                    <a:pt x="83058" y="62357"/>
                  </a:lnTo>
                  <a:cubicBezTo>
                    <a:pt x="84963" y="57658"/>
                    <a:pt x="85979" y="52832"/>
                    <a:pt x="85979" y="47752"/>
                  </a:cubicBezTo>
                  <a:close/>
                </a:path>
              </a:pathLst>
            </a:custGeom>
            <a:solidFill>
              <a:srgbClr val="FFFFFF"/>
            </a:solidFill>
          </p:spPr>
          <p:txBody>
            <a:bodyPr/>
            <a:lstStyle/>
            <a:p>
              <a:endParaRPr/>
            </a:p>
          </p:txBody>
        </p:sp>
        <p:sp>
          <p:nvSpPr>
            <p:cNvPr id="14" name="Freeform 14"/>
            <p:cNvSpPr/>
            <p:nvPr/>
          </p:nvSpPr>
          <p:spPr>
            <a:xfrm>
              <a:off x="1000506" y="4826254"/>
              <a:ext cx="95504" cy="95504"/>
            </a:xfrm>
            <a:custGeom>
              <a:avLst/>
              <a:gdLst/>
              <a:ahLst/>
              <a:cxnLst/>
              <a:rect l="l" t="t" r="r" b="b"/>
              <a:pathLst>
                <a:path w="95504" h="95504">
                  <a:moveTo>
                    <a:pt x="95504" y="47752"/>
                  </a:moveTo>
                  <a:cubicBezTo>
                    <a:pt x="95504" y="54102"/>
                    <a:pt x="94234" y="60198"/>
                    <a:pt x="91821" y="66040"/>
                  </a:cubicBezTo>
                  <a:lnTo>
                    <a:pt x="91821" y="66040"/>
                  </a:lnTo>
                  <a:lnTo>
                    <a:pt x="91821" y="66040"/>
                  </a:lnTo>
                  <a:cubicBezTo>
                    <a:pt x="89408" y="71882"/>
                    <a:pt x="85979" y="77089"/>
                    <a:pt x="81534" y="81534"/>
                  </a:cubicBezTo>
                  <a:lnTo>
                    <a:pt x="78105" y="78105"/>
                  </a:lnTo>
                  <a:lnTo>
                    <a:pt x="81534" y="81534"/>
                  </a:lnTo>
                  <a:cubicBezTo>
                    <a:pt x="77089" y="85979"/>
                    <a:pt x="71882" y="89408"/>
                    <a:pt x="66040" y="91821"/>
                  </a:cubicBezTo>
                  <a:lnTo>
                    <a:pt x="64262" y="87376"/>
                  </a:lnTo>
                  <a:lnTo>
                    <a:pt x="66040" y="91821"/>
                  </a:lnTo>
                  <a:cubicBezTo>
                    <a:pt x="60198" y="94234"/>
                    <a:pt x="54102" y="95504"/>
                    <a:pt x="47752" y="95504"/>
                  </a:cubicBezTo>
                  <a:lnTo>
                    <a:pt x="47752" y="95504"/>
                  </a:lnTo>
                  <a:lnTo>
                    <a:pt x="47752" y="95504"/>
                  </a:lnTo>
                  <a:cubicBezTo>
                    <a:pt x="41402" y="95504"/>
                    <a:pt x="35306" y="94234"/>
                    <a:pt x="29464" y="91821"/>
                  </a:cubicBezTo>
                  <a:lnTo>
                    <a:pt x="31242" y="87376"/>
                  </a:lnTo>
                  <a:lnTo>
                    <a:pt x="29464" y="91821"/>
                  </a:lnTo>
                  <a:cubicBezTo>
                    <a:pt x="23622" y="89408"/>
                    <a:pt x="18415" y="85979"/>
                    <a:pt x="13970" y="81534"/>
                  </a:cubicBezTo>
                  <a:lnTo>
                    <a:pt x="17399" y="78105"/>
                  </a:lnTo>
                  <a:lnTo>
                    <a:pt x="13970" y="81534"/>
                  </a:lnTo>
                  <a:cubicBezTo>
                    <a:pt x="9525" y="77089"/>
                    <a:pt x="6096" y="71882"/>
                    <a:pt x="3683" y="66040"/>
                  </a:cubicBezTo>
                  <a:lnTo>
                    <a:pt x="3683" y="66040"/>
                  </a:lnTo>
                  <a:lnTo>
                    <a:pt x="3683" y="66040"/>
                  </a:lnTo>
                  <a:cubicBezTo>
                    <a:pt x="1270" y="60198"/>
                    <a:pt x="0" y="54102"/>
                    <a:pt x="0" y="47752"/>
                  </a:cubicBezTo>
                  <a:lnTo>
                    <a:pt x="4826" y="47752"/>
                  </a:lnTo>
                  <a:lnTo>
                    <a:pt x="0" y="47752"/>
                  </a:lnTo>
                  <a:cubicBezTo>
                    <a:pt x="0" y="41402"/>
                    <a:pt x="1270" y="35306"/>
                    <a:pt x="3683" y="29464"/>
                  </a:cubicBezTo>
                  <a:lnTo>
                    <a:pt x="3683" y="29464"/>
                  </a:lnTo>
                  <a:lnTo>
                    <a:pt x="3683" y="29464"/>
                  </a:lnTo>
                  <a:cubicBezTo>
                    <a:pt x="6096" y="23622"/>
                    <a:pt x="9525" y="18415"/>
                    <a:pt x="13970" y="13970"/>
                  </a:cubicBezTo>
                  <a:lnTo>
                    <a:pt x="17399" y="17399"/>
                  </a:lnTo>
                  <a:lnTo>
                    <a:pt x="13970" y="13970"/>
                  </a:lnTo>
                  <a:cubicBezTo>
                    <a:pt x="18415" y="9525"/>
                    <a:pt x="23622" y="6096"/>
                    <a:pt x="29464" y="3683"/>
                  </a:cubicBezTo>
                  <a:lnTo>
                    <a:pt x="31242" y="8128"/>
                  </a:lnTo>
                  <a:lnTo>
                    <a:pt x="29464" y="3683"/>
                  </a:lnTo>
                  <a:cubicBezTo>
                    <a:pt x="35306" y="1270"/>
                    <a:pt x="41402" y="0"/>
                    <a:pt x="47752" y="0"/>
                  </a:cubicBezTo>
                  <a:lnTo>
                    <a:pt x="47752" y="4826"/>
                  </a:lnTo>
                  <a:lnTo>
                    <a:pt x="47752" y="0"/>
                  </a:lnTo>
                  <a:cubicBezTo>
                    <a:pt x="54102" y="0"/>
                    <a:pt x="60198" y="1270"/>
                    <a:pt x="66040" y="3683"/>
                  </a:cubicBezTo>
                  <a:lnTo>
                    <a:pt x="64262" y="8128"/>
                  </a:lnTo>
                  <a:lnTo>
                    <a:pt x="66040" y="3683"/>
                  </a:lnTo>
                  <a:cubicBezTo>
                    <a:pt x="71882" y="6096"/>
                    <a:pt x="77089" y="9525"/>
                    <a:pt x="81534" y="13970"/>
                  </a:cubicBezTo>
                  <a:lnTo>
                    <a:pt x="78105" y="17399"/>
                  </a:lnTo>
                  <a:lnTo>
                    <a:pt x="81534" y="13970"/>
                  </a:lnTo>
                  <a:cubicBezTo>
                    <a:pt x="85979" y="18415"/>
                    <a:pt x="89408" y="23622"/>
                    <a:pt x="91821" y="29464"/>
                  </a:cubicBezTo>
                  <a:lnTo>
                    <a:pt x="91821" y="29464"/>
                  </a:lnTo>
                  <a:lnTo>
                    <a:pt x="91821" y="29464"/>
                  </a:lnTo>
                  <a:cubicBezTo>
                    <a:pt x="94234" y="35306"/>
                    <a:pt x="95504" y="41402"/>
                    <a:pt x="95504" y="47752"/>
                  </a:cubicBezTo>
                  <a:lnTo>
                    <a:pt x="90678" y="47752"/>
                  </a:lnTo>
                  <a:lnTo>
                    <a:pt x="95504" y="47752"/>
                  </a:lnTo>
                  <a:moveTo>
                    <a:pt x="85979" y="47752"/>
                  </a:moveTo>
                  <a:cubicBezTo>
                    <a:pt x="85979" y="42672"/>
                    <a:pt x="84963" y="37846"/>
                    <a:pt x="83058" y="33147"/>
                  </a:cubicBezTo>
                  <a:lnTo>
                    <a:pt x="87503" y="31369"/>
                  </a:lnTo>
                  <a:lnTo>
                    <a:pt x="83058" y="33147"/>
                  </a:lnTo>
                  <a:cubicBezTo>
                    <a:pt x="81153" y="28448"/>
                    <a:pt x="78359" y="24384"/>
                    <a:pt x="74803" y="20828"/>
                  </a:cubicBezTo>
                  <a:lnTo>
                    <a:pt x="74803" y="20828"/>
                  </a:lnTo>
                  <a:lnTo>
                    <a:pt x="74803" y="20828"/>
                  </a:lnTo>
                  <a:cubicBezTo>
                    <a:pt x="71247" y="17272"/>
                    <a:pt x="67056" y="14478"/>
                    <a:pt x="62484" y="12573"/>
                  </a:cubicBezTo>
                  <a:cubicBezTo>
                    <a:pt x="57912" y="10668"/>
                    <a:pt x="52959" y="9652"/>
                    <a:pt x="47879" y="9652"/>
                  </a:cubicBezTo>
                  <a:cubicBezTo>
                    <a:pt x="42799" y="9652"/>
                    <a:pt x="37973" y="10668"/>
                    <a:pt x="33274" y="12573"/>
                  </a:cubicBezTo>
                  <a:cubicBezTo>
                    <a:pt x="28575" y="14478"/>
                    <a:pt x="24511" y="17272"/>
                    <a:pt x="20955" y="20828"/>
                  </a:cubicBezTo>
                  <a:lnTo>
                    <a:pt x="20955" y="20828"/>
                  </a:lnTo>
                  <a:lnTo>
                    <a:pt x="20955" y="20828"/>
                  </a:lnTo>
                  <a:cubicBezTo>
                    <a:pt x="17399" y="24384"/>
                    <a:pt x="14605" y="28575"/>
                    <a:pt x="12700" y="33147"/>
                  </a:cubicBezTo>
                  <a:lnTo>
                    <a:pt x="8255" y="31369"/>
                  </a:lnTo>
                  <a:lnTo>
                    <a:pt x="12700" y="33147"/>
                  </a:lnTo>
                  <a:cubicBezTo>
                    <a:pt x="10795" y="37846"/>
                    <a:pt x="9779" y="42672"/>
                    <a:pt x="9779" y="47752"/>
                  </a:cubicBezTo>
                  <a:cubicBezTo>
                    <a:pt x="9779" y="52832"/>
                    <a:pt x="10795" y="57658"/>
                    <a:pt x="12700" y="62357"/>
                  </a:cubicBezTo>
                  <a:lnTo>
                    <a:pt x="8255" y="64135"/>
                  </a:lnTo>
                  <a:lnTo>
                    <a:pt x="12700" y="62357"/>
                  </a:lnTo>
                  <a:cubicBezTo>
                    <a:pt x="14605" y="67056"/>
                    <a:pt x="17399" y="71120"/>
                    <a:pt x="20955" y="74676"/>
                  </a:cubicBezTo>
                  <a:cubicBezTo>
                    <a:pt x="24511" y="78232"/>
                    <a:pt x="28702" y="81026"/>
                    <a:pt x="33274" y="82931"/>
                  </a:cubicBezTo>
                  <a:lnTo>
                    <a:pt x="33274" y="82931"/>
                  </a:lnTo>
                  <a:lnTo>
                    <a:pt x="33274" y="82931"/>
                  </a:lnTo>
                  <a:cubicBezTo>
                    <a:pt x="37973" y="84836"/>
                    <a:pt x="42799" y="85852"/>
                    <a:pt x="47879" y="85852"/>
                  </a:cubicBezTo>
                  <a:lnTo>
                    <a:pt x="47879" y="90551"/>
                  </a:lnTo>
                  <a:lnTo>
                    <a:pt x="47879" y="85852"/>
                  </a:lnTo>
                  <a:cubicBezTo>
                    <a:pt x="52959" y="85852"/>
                    <a:pt x="57785" y="84836"/>
                    <a:pt x="62484" y="82931"/>
                  </a:cubicBezTo>
                  <a:lnTo>
                    <a:pt x="62484" y="82931"/>
                  </a:lnTo>
                  <a:lnTo>
                    <a:pt x="62484" y="82931"/>
                  </a:lnTo>
                  <a:cubicBezTo>
                    <a:pt x="67183" y="81026"/>
                    <a:pt x="71247" y="78232"/>
                    <a:pt x="74803" y="74676"/>
                  </a:cubicBezTo>
                  <a:cubicBezTo>
                    <a:pt x="78359" y="71120"/>
                    <a:pt x="81153" y="66929"/>
                    <a:pt x="83058" y="62357"/>
                  </a:cubicBezTo>
                  <a:lnTo>
                    <a:pt x="87503" y="64135"/>
                  </a:lnTo>
                  <a:lnTo>
                    <a:pt x="83058" y="62357"/>
                  </a:lnTo>
                  <a:cubicBezTo>
                    <a:pt x="84963" y="57658"/>
                    <a:pt x="85979" y="52832"/>
                    <a:pt x="85979" y="47752"/>
                  </a:cubicBezTo>
                  <a:close/>
                </a:path>
              </a:pathLst>
            </a:custGeom>
            <a:solidFill>
              <a:srgbClr val="FFFFFF"/>
            </a:solidFill>
          </p:spPr>
          <p:txBody>
            <a:bodyPr/>
            <a:lstStyle/>
            <a:p>
              <a:endParaRPr/>
            </a:p>
          </p:txBody>
        </p:sp>
        <p:sp>
          <p:nvSpPr>
            <p:cNvPr id="15" name="Freeform 15"/>
            <p:cNvSpPr/>
            <p:nvPr/>
          </p:nvSpPr>
          <p:spPr>
            <a:xfrm>
              <a:off x="1000506" y="5854954"/>
              <a:ext cx="95504" cy="95504"/>
            </a:xfrm>
            <a:custGeom>
              <a:avLst/>
              <a:gdLst/>
              <a:ahLst/>
              <a:cxnLst/>
              <a:rect l="l" t="t" r="r" b="b"/>
              <a:pathLst>
                <a:path w="95504" h="95504">
                  <a:moveTo>
                    <a:pt x="95504" y="47752"/>
                  </a:moveTo>
                  <a:cubicBezTo>
                    <a:pt x="95504" y="54102"/>
                    <a:pt x="94234" y="60198"/>
                    <a:pt x="91821" y="66040"/>
                  </a:cubicBezTo>
                  <a:lnTo>
                    <a:pt x="91821" y="66040"/>
                  </a:lnTo>
                  <a:lnTo>
                    <a:pt x="91821" y="66040"/>
                  </a:lnTo>
                  <a:cubicBezTo>
                    <a:pt x="89408" y="71882"/>
                    <a:pt x="85979" y="77089"/>
                    <a:pt x="81534" y="81534"/>
                  </a:cubicBezTo>
                  <a:lnTo>
                    <a:pt x="81534" y="81534"/>
                  </a:lnTo>
                  <a:lnTo>
                    <a:pt x="81534" y="81534"/>
                  </a:lnTo>
                  <a:cubicBezTo>
                    <a:pt x="77089" y="85979"/>
                    <a:pt x="71882" y="89408"/>
                    <a:pt x="66040" y="91821"/>
                  </a:cubicBezTo>
                  <a:lnTo>
                    <a:pt x="66040" y="91821"/>
                  </a:lnTo>
                  <a:lnTo>
                    <a:pt x="66040" y="91821"/>
                  </a:lnTo>
                  <a:cubicBezTo>
                    <a:pt x="60198" y="94234"/>
                    <a:pt x="54102" y="95504"/>
                    <a:pt x="47752" y="95504"/>
                  </a:cubicBezTo>
                  <a:lnTo>
                    <a:pt x="47752" y="95504"/>
                  </a:lnTo>
                  <a:lnTo>
                    <a:pt x="47752" y="95504"/>
                  </a:lnTo>
                  <a:cubicBezTo>
                    <a:pt x="41402" y="95504"/>
                    <a:pt x="35306" y="94234"/>
                    <a:pt x="29464" y="91821"/>
                  </a:cubicBezTo>
                  <a:lnTo>
                    <a:pt x="29464" y="91821"/>
                  </a:lnTo>
                  <a:lnTo>
                    <a:pt x="29464" y="91821"/>
                  </a:lnTo>
                  <a:cubicBezTo>
                    <a:pt x="23622" y="89408"/>
                    <a:pt x="18415" y="85979"/>
                    <a:pt x="13970" y="81534"/>
                  </a:cubicBezTo>
                  <a:lnTo>
                    <a:pt x="13970" y="81534"/>
                  </a:lnTo>
                  <a:lnTo>
                    <a:pt x="13970" y="81534"/>
                  </a:lnTo>
                  <a:cubicBezTo>
                    <a:pt x="9525" y="77089"/>
                    <a:pt x="6096" y="71882"/>
                    <a:pt x="3683" y="66040"/>
                  </a:cubicBezTo>
                  <a:lnTo>
                    <a:pt x="8128" y="64262"/>
                  </a:lnTo>
                  <a:lnTo>
                    <a:pt x="3683" y="66040"/>
                  </a:lnTo>
                  <a:cubicBezTo>
                    <a:pt x="1270" y="60198"/>
                    <a:pt x="0" y="54102"/>
                    <a:pt x="0" y="47752"/>
                  </a:cubicBezTo>
                  <a:lnTo>
                    <a:pt x="4826" y="47752"/>
                  </a:lnTo>
                  <a:lnTo>
                    <a:pt x="0" y="47752"/>
                  </a:lnTo>
                  <a:cubicBezTo>
                    <a:pt x="0" y="41402"/>
                    <a:pt x="1270" y="35306"/>
                    <a:pt x="3683" y="29464"/>
                  </a:cubicBezTo>
                  <a:lnTo>
                    <a:pt x="3683" y="29464"/>
                  </a:lnTo>
                  <a:lnTo>
                    <a:pt x="3683" y="29464"/>
                  </a:lnTo>
                  <a:cubicBezTo>
                    <a:pt x="6096" y="23622"/>
                    <a:pt x="9525" y="18415"/>
                    <a:pt x="13970" y="13970"/>
                  </a:cubicBezTo>
                  <a:lnTo>
                    <a:pt x="17399" y="17399"/>
                  </a:lnTo>
                  <a:lnTo>
                    <a:pt x="13970" y="13970"/>
                  </a:lnTo>
                  <a:cubicBezTo>
                    <a:pt x="18415" y="9525"/>
                    <a:pt x="23622" y="6096"/>
                    <a:pt x="29464" y="3683"/>
                  </a:cubicBezTo>
                  <a:lnTo>
                    <a:pt x="31242" y="8128"/>
                  </a:lnTo>
                  <a:lnTo>
                    <a:pt x="29464" y="3683"/>
                  </a:lnTo>
                  <a:cubicBezTo>
                    <a:pt x="35306" y="1270"/>
                    <a:pt x="41402" y="0"/>
                    <a:pt x="47752" y="0"/>
                  </a:cubicBezTo>
                  <a:lnTo>
                    <a:pt x="47752" y="4826"/>
                  </a:lnTo>
                  <a:lnTo>
                    <a:pt x="47752" y="0"/>
                  </a:lnTo>
                  <a:cubicBezTo>
                    <a:pt x="54102" y="0"/>
                    <a:pt x="60198" y="1270"/>
                    <a:pt x="66040" y="3683"/>
                  </a:cubicBezTo>
                  <a:lnTo>
                    <a:pt x="66040" y="3683"/>
                  </a:lnTo>
                  <a:lnTo>
                    <a:pt x="66040" y="3683"/>
                  </a:lnTo>
                  <a:cubicBezTo>
                    <a:pt x="71882" y="6096"/>
                    <a:pt x="77089" y="9525"/>
                    <a:pt x="81534" y="13970"/>
                  </a:cubicBezTo>
                  <a:lnTo>
                    <a:pt x="78105" y="17399"/>
                  </a:lnTo>
                  <a:lnTo>
                    <a:pt x="81534" y="13970"/>
                  </a:lnTo>
                  <a:cubicBezTo>
                    <a:pt x="85979" y="18415"/>
                    <a:pt x="89408" y="23622"/>
                    <a:pt x="91821" y="29464"/>
                  </a:cubicBezTo>
                  <a:lnTo>
                    <a:pt x="91821" y="29464"/>
                  </a:lnTo>
                  <a:lnTo>
                    <a:pt x="91821" y="29464"/>
                  </a:lnTo>
                  <a:cubicBezTo>
                    <a:pt x="94234" y="35306"/>
                    <a:pt x="95504" y="41402"/>
                    <a:pt x="95504" y="47752"/>
                  </a:cubicBezTo>
                  <a:lnTo>
                    <a:pt x="90678" y="47752"/>
                  </a:lnTo>
                  <a:lnTo>
                    <a:pt x="95504" y="47752"/>
                  </a:lnTo>
                  <a:moveTo>
                    <a:pt x="85979" y="47752"/>
                  </a:moveTo>
                  <a:cubicBezTo>
                    <a:pt x="85979" y="42672"/>
                    <a:pt x="84963" y="37846"/>
                    <a:pt x="83058" y="33147"/>
                  </a:cubicBezTo>
                  <a:lnTo>
                    <a:pt x="87503" y="31369"/>
                  </a:lnTo>
                  <a:lnTo>
                    <a:pt x="83058" y="33147"/>
                  </a:lnTo>
                  <a:cubicBezTo>
                    <a:pt x="81153" y="28448"/>
                    <a:pt x="78359" y="24384"/>
                    <a:pt x="74803" y="20828"/>
                  </a:cubicBezTo>
                  <a:lnTo>
                    <a:pt x="74803" y="20828"/>
                  </a:lnTo>
                  <a:lnTo>
                    <a:pt x="74803" y="20828"/>
                  </a:lnTo>
                  <a:cubicBezTo>
                    <a:pt x="71247" y="17272"/>
                    <a:pt x="67056" y="14478"/>
                    <a:pt x="62484" y="12573"/>
                  </a:cubicBezTo>
                  <a:lnTo>
                    <a:pt x="64262" y="8128"/>
                  </a:lnTo>
                  <a:lnTo>
                    <a:pt x="62484" y="12573"/>
                  </a:lnTo>
                  <a:cubicBezTo>
                    <a:pt x="57785" y="10668"/>
                    <a:pt x="52959" y="9652"/>
                    <a:pt x="47879" y="9652"/>
                  </a:cubicBezTo>
                  <a:cubicBezTo>
                    <a:pt x="42799" y="9652"/>
                    <a:pt x="37973" y="10668"/>
                    <a:pt x="33274" y="12573"/>
                  </a:cubicBezTo>
                  <a:cubicBezTo>
                    <a:pt x="28575" y="14478"/>
                    <a:pt x="24511" y="17272"/>
                    <a:pt x="20955" y="20828"/>
                  </a:cubicBezTo>
                  <a:lnTo>
                    <a:pt x="20955" y="20828"/>
                  </a:lnTo>
                  <a:lnTo>
                    <a:pt x="20955" y="20828"/>
                  </a:lnTo>
                  <a:cubicBezTo>
                    <a:pt x="17399" y="24384"/>
                    <a:pt x="14605" y="28575"/>
                    <a:pt x="12700" y="33147"/>
                  </a:cubicBezTo>
                  <a:lnTo>
                    <a:pt x="8255" y="31369"/>
                  </a:lnTo>
                  <a:lnTo>
                    <a:pt x="12700" y="33147"/>
                  </a:lnTo>
                  <a:cubicBezTo>
                    <a:pt x="10795" y="37846"/>
                    <a:pt x="9779" y="42672"/>
                    <a:pt x="9779" y="47752"/>
                  </a:cubicBezTo>
                  <a:cubicBezTo>
                    <a:pt x="9779" y="52832"/>
                    <a:pt x="10795" y="57658"/>
                    <a:pt x="12700" y="62357"/>
                  </a:cubicBezTo>
                  <a:cubicBezTo>
                    <a:pt x="14605" y="67056"/>
                    <a:pt x="17399" y="71120"/>
                    <a:pt x="20955" y="74676"/>
                  </a:cubicBezTo>
                  <a:lnTo>
                    <a:pt x="17526" y="78105"/>
                  </a:lnTo>
                  <a:lnTo>
                    <a:pt x="20955" y="74676"/>
                  </a:lnTo>
                  <a:cubicBezTo>
                    <a:pt x="24511" y="78232"/>
                    <a:pt x="28702" y="81026"/>
                    <a:pt x="33274" y="82931"/>
                  </a:cubicBezTo>
                  <a:lnTo>
                    <a:pt x="31496" y="87376"/>
                  </a:lnTo>
                  <a:lnTo>
                    <a:pt x="33274" y="82931"/>
                  </a:lnTo>
                  <a:cubicBezTo>
                    <a:pt x="37973" y="84836"/>
                    <a:pt x="42799" y="85852"/>
                    <a:pt x="47879" y="85852"/>
                  </a:cubicBezTo>
                  <a:lnTo>
                    <a:pt x="47879" y="90551"/>
                  </a:lnTo>
                  <a:lnTo>
                    <a:pt x="47879" y="85852"/>
                  </a:lnTo>
                  <a:cubicBezTo>
                    <a:pt x="52959" y="85852"/>
                    <a:pt x="57785" y="84836"/>
                    <a:pt x="62484" y="82931"/>
                  </a:cubicBezTo>
                  <a:lnTo>
                    <a:pt x="64262" y="87376"/>
                  </a:lnTo>
                  <a:lnTo>
                    <a:pt x="62484" y="82931"/>
                  </a:lnTo>
                  <a:cubicBezTo>
                    <a:pt x="67183" y="81026"/>
                    <a:pt x="71247" y="78232"/>
                    <a:pt x="74803" y="74676"/>
                  </a:cubicBezTo>
                  <a:lnTo>
                    <a:pt x="78232" y="78105"/>
                  </a:lnTo>
                  <a:lnTo>
                    <a:pt x="74803" y="74676"/>
                  </a:lnTo>
                  <a:cubicBezTo>
                    <a:pt x="78359" y="71120"/>
                    <a:pt x="81153" y="66929"/>
                    <a:pt x="83058" y="62357"/>
                  </a:cubicBezTo>
                  <a:lnTo>
                    <a:pt x="87503" y="64135"/>
                  </a:lnTo>
                  <a:lnTo>
                    <a:pt x="83058" y="62357"/>
                  </a:lnTo>
                  <a:cubicBezTo>
                    <a:pt x="84963" y="57658"/>
                    <a:pt x="85979" y="52832"/>
                    <a:pt x="85979" y="47752"/>
                  </a:cubicBezTo>
                  <a:close/>
                </a:path>
              </a:pathLst>
            </a:custGeom>
            <a:solidFill>
              <a:srgbClr val="FFFFFF"/>
            </a:solidFill>
          </p:spPr>
          <p:txBody>
            <a:bodyPr/>
            <a:lstStyle/>
            <a:p>
              <a:endParaRPr/>
            </a:p>
          </p:txBody>
        </p:sp>
        <p:sp>
          <p:nvSpPr>
            <p:cNvPr id="16" name="Freeform 16"/>
            <p:cNvSpPr/>
            <p:nvPr/>
          </p:nvSpPr>
          <p:spPr>
            <a:xfrm>
              <a:off x="63500" y="63500"/>
              <a:ext cx="5385816" cy="7126859"/>
            </a:xfrm>
            <a:custGeom>
              <a:avLst/>
              <a:gdLst/>
              <a:ahLst/>
              <a:cxnLst/>
              <a:rect l="l" t="t" r="r" b="b"/>
              <a:pathLst>
                <a:path w="5385816" h="7126858">
                  <a:moveTo>
                    <a:pt x="0" y="7126859"/>
                  </a:moveTo>
                  <a:lnTo>
                    <a:pt x="5385816" y="7126859"/>
                  </a:lnTo>
                  <a:lnTo>
                    <a:pt x="5385816" y="0"/>
                  </a:lnTo>
                  <a:lnTo>
                    <a:pt x="0" y="0"/>
                  </a:lnTo>
                  <a:close/>
                </a:path>
              </a:pathLst>
            </a:custGeom>
            <a:solidFill>
              <a:srgbClr val="000000">
                <a:alpha val="0"/>
              </a:srgbClr>
            </a:solidFill>
          </p:spPr>
          <p:txBody>
            <a:bodyPr/>
            <a:lstStyle/>
            <a:p>
              <a:endParaRPr/>
            </a:p>
          </p:txBody>
        </p:sp>
        <p:sp>
          <p:nvSpPr>
            <p:cNvPr id="17" name="Freeform 17"/>
            <p:cNvSpPr/>
            <p:nvPr/>
          </p:nvSpPr>
          <p:spPr>
            <a:xfrm>
              <a:off x="1920621" y="484251"/>
              <a:ext cx="1671574" cy="2199386"/>
            </a:xfrm>
            <a:custGeom>
              <a:avLst/>
              <a:gdLst/>
              <a:ahLst/>
              <a:cxnLst/>
              <a:rect l="l" t="t" r="r" b="b"/>
              <a:pathLst>
                <a:path w="1671574" h="2199386">
                  <a:moveTo>
                    <a:pt x="0" y="2199386"/>
                  </a:moveTo>
                  <a:lnTo>
                    <a:pt x="1671574" y="2199386"/>
                  </a:lnTo>
                  <a:lnTo>
                    <a:pt x="1671574" y="0"/>
                  </a:lnTo>
                  <a:lnTo>
                    <a:pt x="0" y="0"/>
                  </a:lnTo>
                  <a:close/>
                </a:path>
              </a:pathLst>
            </a:custGeom>
            <a:solidFill>
              <a:srgbClr val="000000">
                <a:alpha val="0"/>
              </a:srgbClr>
            </a:solidFill>
          </p:spPr>
          <p:txBody>
            <a:bodyPr/>
            <a:lstStyle/>
            <a:p>
              <a:endParaRPr/>
            </a:p>
          </p:txBody>
        </p:sp>
      </p:grpSp>
      <p:grpSp>
        <p:nvGrpSpPr>
          <p:cNvPr id="18" name="Group 18"/>
          <p:cNvGrpSpPr>
            <a:grpSpLocks noChangeAspect="1"/>
          </p:cNvGrpSpPr>
          <p:nvPr/>
        </p:nvGrpSpPr>
        <p:grpSpPr>
          <a:xfrm>
            <a:off x="6387617" y="2393194"/>
            <a:ext cx="5512765" cy="7253897"/>
            <a:chOff x="0" y="0"/>
            <a:chExt cx="5512765" cy="7253897"/>
          </a:xfrm>
        </p:grpSpPr>
        <p:sp>
          <p:nvSpPr>
            <p:cNvPr id="19" name="Freeform 19"/>
            <p:cNvSpPr/>
            <p:nvPr/>
          </p:nvSpPr>
          <p:spPr>
            <a:xfrm>
              <a:off x="415163" y="3042666"/>
              <a:ext cx="66548" cy="66548"/>
            </a:xfrm>
            <a:custGeom>
              <a:avLst/>
              <a:gdLst/>
              <a:ahLst/>
              <a:cxnLst/>
              <a:rect l="l" t="t" r="r" b="b"/>
              <a:pathLst>
                <a:path w="66548" h="66548">
                  <a:moveTo>
                    <a:pt x="66548" y="33274"/>
                  </a:moveTo>
                  <a:cubicBezTo>
                    <a:pt x="66548" y="37719"/>
                    <a:pt x="65659" y="41910"/>
                    <a:pt x="64008" y="45974"/>
                  </a:cubicBezTo>
                  <a:cubicBezTo>
                    <a:pt x="62357" y="50038"/>
                    <a:pt x="59944" y="53721"/>
                    <a:pt x="56769" y="56769"/>
                  </a:cubicBezTo>
                  <a:cubicBezTo>
                    <a:pt x="53594" y="59817"/>
                    <a:pt x="50038" y="62357"/>
                    <a:pt x="45974" y="64008"/>
                  </a:cubicBezTo>
                  <a:cubicBezTo>
                    <a:pt x="41910" y="65659"/>
                    <a:pt x="37592" y="66548"/>
                    <a:pt x="33274" y="66548"/>
                  </a:cubicBezTo>
                  <a:cubicBezTo>
                    <a:pt x="28956" y="66548"/>
                    <a:pt x="24638" y="65659"/>
                    <a:pt x="20574" y="64008"/>
                  </a:cubicBezTo>
                  <a:cubicBezTo>
                    <a:pt x="16510" y="62357"/>
                    <a:pt x="12827" y="59944"/>
                    <a:pt x="9779" y="56769"/>
                  </a:cubicBezTo>
                  <a:cubicBezTo>
                    <a:pt x="6731" y="53594"/>
                    <a:pt x="4191" y="50038"/>
                    <a:pt x="2540" y="45974"/>
                  </a:cubicBezTo>
                  <a:cubicBezTo>
                    <a:pt x="889" y="41910"/>
                    <a:pt x="0" y="37592"/>
                    <a:pt x="0" y="33274"/>
                  </a:cubicBezTo>
                  <a:cubicBezTo>
                    <a:pt x="0" y="28956"/>
                    <a:pt x="889" y="24638"/>
                    <a:pt x="2540" y="20574"/>
                  </a:cubicBezTo>
                  <a:cubicBezTo>
                    <a:pt x="4191" y="16510"/>
                    <a:pt x="6604" y="12827"/>
                    <a:pt x="9779" y="9779"/>
                  </a:cubicBezTo>
                  <a:cubicBezTo>
                    <a:pt x="12954" y="6731"/>
                    <a:pt x="16510" y="4191"/>
                    <a:pt x="20574" y="2540"/>
                  </a:cubicBezTo>
                  <a:cubicBezTo>
                    <a:pt x="24638" y="889"/>
                    <a:pt x="28956" y="0"/>
                    <a:pt x="33274" y="0"/>
                  </a:cubicBezTo>
                  <a:cubicBezTo>
                    <a:pt x="37592" y="0"/>
                    <a:pt x="41910" y="889"/>
                    <a:pt x="45974" y="2540"/>
                  </a:cubicBezTo>
                  <a:cubicBezTo>
                    <a:pt x="50038" y="4191"/>
                    <a:pt x="53721" y="6604"/>
                    <a:pt x="56769" y="9779"/>
                  </a:cubicBezTo>
                  <a:cubicBezTo>
                    <a:pt x="59817" y="12954"/>
                    <a:pt x="62357" y="16510"/>
                    <a:pt x="64008" y="20574"/>
                  </a:cubicBezTo>
                  <a:cubicBezTo>
                    <a:pt x="65659" y="24638"/>
                    <a:pt x="66548" y="28956"/>
                    <a:pt x="66548" y="33274"/>
                  </a:cubicBezTo>
                  <a:close/>
                </a:path>
              </a:pathLst>
            </a:custGeom>
            <a:solidFill>
              <a:srgbClr val="FFFFFF"/>
            </a:solidFill>
          </p:spPr>
          <p:txBody>
            <a:bodyPr/>
            <a:lstStyle/>
            <a:p>
              <a:endParaRPr/>
            </a:p>
          </p:txBody>
        </p:sp>
        <p:sp>
          <p:nvSpPr>
            <p:cNvPr id="20" name="Freeform 20"/>
            <p:cNvSpPr/>
            <p:nvPr/>
          </p:nvSpPr>
          <p:spPr>
            <a:xfrm>
              <a:off x="819785" y="34569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1595" y="61595"/>
                  </a:lnTo>
                  <a:lnTo>
                    <a:pt x="65024" y="65024"/>
                  </a:lnTo>
                  <a:cubicBezTo>
                    <a:pt x="61468" y="68580"/>
                    <a:pt x="57277" y="71374"/>
                    <a:pt x="52705" y="73279"/>
                  </a:cubicBezTo>
                  <a:lnTo>
                    <a:pt x="50927" y="68834"/>
                  </a:lnTo>
                  <a:lnTo>
                    <a:pt x="52705" y="73279"/>
                  </a:lnTo>
                  <a:cubicBezTo>
                    <a:pt x="48006" y="75184"/>
                    <a:pt x="43180" y="76200"/>
                    <a:pt x="38100" y="76200"/>
                  </a:cubicBezTo>
                  <a:lnTo>
                    <a:pt x="38100" y="71374"/>
                  </a:lnTo>
                  <a:lnTo>
                    <a:pt x="38100" y="76200"/>
                  </a:lnTo>
                  <a:cubicBezTo>
                    <a:pt x="33020" y="76200"/>
                    <a:pt x="28194" y="75184"/>
                    <a:pt x="23495" y="73279"/>
                  </a:cubicBezTo>
                  <a:lnTo>
                    <a:pt x="25273" y="68834"/>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3495" y="2921"/>
                  </a:lnTo>
                  <a:lnTo>
                    <a:pt x="23495" y="2921"/>
                  </a:lnTo>
                  <a:cubicBezTo>
                    <a:pt x="28194" y="1016"/>
                    <a:pt x="33020" y="0"/>
                    <a:pt x="38100" y="0"/>
                  </a:cubicBezTo>
                  <a:lnTo>
                    <a:pt x="38100" y="4826"/>
                  </a:lnTo>
                  <a:lnTo>
                    <a:pt x="38100" y="0"/>
                  </a:lnTo>
                  <a:cubicBezTo>
                    <a:pt x="43180" y="0"/>
                    <a:pt x="48006" y="1016"/>
                    <a:pt x="52705" y="2921"/>
                  </a:cubicBezTo>
                  <a:lnTo>
                    <a:pt x="52705" y="2921"/>
                  </a:lnTo>
                  <a:lnTo>
                    <a:pt x="52705" y="2921"/>
                  </a:lnTo>
                  <a:cubicBezTo>
                    <a:pt x="57404" y="4826"/>
                    <a:pt x="61468" y="7620"/>
                    <a:pt x="65024" y="11176"/>
                  </a:cubicBezTo>
                  <a:lnTo>
                    <a:pt x="65024" y="11176"/>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734"/>
                    <a:pt x="64516" y="27178"/>
                  </a:cubicBezTo>
                  <a:lnTo>
                    <a:pt x="64516" y="27178"/>
                  </a:lnTo>
                  <a:lnTo>
                    <a:pt x="64516" y="27178"/>
                  </a:lnTo>
                  <a:cubicBezTo>
                    <a:pt x="63119" y="23622"/>
                    <a:pt x="60960" y="20574"/>
                    <a:pt x="58293" y="17907"/>
                  </a:cubicBezTo>
                  <a:lnTo>
                    <a:pt x="61722" y="14478"/>
                  </a:lnTo>
                  <a:lnTo>
                    <a:pt x="58293" y="17907"/>
                  </a:lnTo>
                  <a:cubicBezTo>
                    <a:pt x="55626" y="15240"/>
                    <a:pt x="52578" y="13208"/>
                    <a:pt x="49022" y="11684"/>
                  </a:cubicBezTo>
                  <a:lnTo>
                    <a:pt x="50800" y="7239"/>
                  </a:lnTo>
                  <a:lnTo>
                    <a:pt x="49022" y="11684"/>
                  </a:lnTo>
                  <a:cubicBezTo>
                    <a:pt x="45466" y="10288"/>
                    <a:pt x="41910" y="9525"/>
                    <a:pt x="38100" y="9525"/>
                  </a:cubicBezTo>
                  <a:cubicBezTo>
                    <a:pt x="34290" y="9525"/>
                    <a:pt x="30734" y="10287"/>
                    <a:pt x="27178" y="11684"/>
                  </a:cubicBezTo>
                  <a:lnTo>
                    <a:pt x="25400" y="7239"/>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cubicBezTo>
                    <a:pt x="30734" y="66040"/>
                    <a:pt x="34290" y="66675"/>
                    <a:pt x="38100" y="66675"/>
                  </a:cubicBezTo>
                  <a:cubicBezTo>
                    <a:pt x="41910" y="66675"/>
                    <a:pt x="45466" y="65913"/>
                    <a:pt x="49022" y="64516"/>
                  </a:cubicBezTo>
                  <a:cubicBezTo>
                    <a:pt x="52578" y="63119"/>
                    <a:pt x="55626" y="60960"/>
                    <a:pt x="58293" y="58293"/>
                  </a:cubicBezTo>
                  <a:lnTo>
                    <a:pt x="58293" y="58293"/>
                  </a:lnTo>
                  <a:lnTo>
                    <a:pt x="58293" y="58293"/>
                  </a:ln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1" name="Freeform 21"/>
            <p:cNvSpPr/>
            <p:nvPr/>
          </p:nvSpPr>
          <p:spPr>
            <a:xfrm>
              <a:off x="819785" y="38760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1595" y="61595"/>
                  </a:lnTo>
                  <a:lnTo>
                    <a:pt x="65024" y="65024"/>
                  </a:lnTo>
                  <a:cubicBezTo>
                    <a:pt x="61468" y="68580"/>
                    <a:pt x="57277" y="71374"/>
                    <a:pt x="52705" y="73279"/>
                  </a:cubicBezTo>
                  <a:lnTo>
                    <a:pt x="50927" y="68834"/>
                  </a:lnTo>
                  <a:lnTo>
                    <a:pt x="52705" y="73279"/>
                  </a:lnTo>
                  <a:cubicBezTo>
                    <a:pt x="48006" y="75184"/>
                    <a:pt x="43180" y="76200"/>
                    <a:pt x="38100" y="76200"/>
                  </a:cubicBezTo>
                  <a:lnTo>
                    <a:pt x="38100" y="71374"/>
                  </a:lnTo>
                  <a:lnTo>
                    <a:pt x="38100" y="76200"/>
                  </a:lnTo>
                  <a:cubicBezTo>
                    <a:pt x="33020" y="76200"/>
                    <a:pt x="28194" y="75184"/>
                    <a:pt x="23495" y="73279"/>
                  </a:cubicBezTo>
                  <a:lnTo>
                    <a:pt x="25273" y="68834"/>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3495" y="2921"/>
                  </a:lnTo>
                  <a:lnTo>
                    <a:pt x="23495" y="2921"/>
                  </a:lnTo>
                  <a:cubicBezTo>
                    <a:pt x="28194" y="1016"/>
                    <a:pt x="33020" y="0"/>
                    <a:pt x="38100" y="0"/>
                  </a:cubicBezTo>
                  <a:lnTo>
                    <a:pt x="38100" y="4826"/>
                  </a:lnTo>
                  <a:lnTo>
                    <a:pt x="38100" y="0"/>
                  </a:lnTo>
                  <a:cubicBezTo>
                    <a:pt x="43180" y="0"/>
                    <a:pt x="48006" y="1016"/>
                    <a:pt x="52705" y="2921"/>
                  </a:cubicBezTo>
                  <a:lnTo>
                    <a:pt x="50927" y="7366"/>
                  </a:lnTo>
                  <a:lnTo>
                    <a:pt x="52705" y="2921"/>
                  </a:lnTo>
                  <a:cubicBezTo>
                    <a:pt x="57404" y="4826"/>
                    <a:pt x="61468" y="7620"/>
                    <a:pt x="65024" y="11176"/>
                  </a:cubicBezTo>
                  <a:lnTo>
                    <a:pt x="65024" y="11176"/>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734"/>
                    <a:pt x="64516" y="27178"/>
                  </a:cubicBezTo>
                  <a:lnTo>
                    <a:pt x="64516" y="27178"/>
                  </a:lnTo>
                  <a:lnTo>
                    <a:pt x="64516" y="27178"/>
                  </a:lnTo>
                  <a:cubicBezTo>
                    <a:pt x="63119" y="23622"/>
                    <a:pt x="60960" y="20574"/>
                    <a:pt x="58293" y="17907"/>
                  </a:cubicBezTo>
                  <a:lnTo>
                    <a:pt x="61722" y="14478"/>
                  </a:lnTo>
                  <a:lnTo>
                    <a:pt x="58293" y="17907"/>
                  </a:lnTo>
                  <a:cubicBezTo>
                    <a:pt x="55626" y="15240"/>
                    <a:pt x="52578" y="13208"/>
                    <a:pt x="49022" y="11684"/>
                  </a:cubicBezTo>
                  <a:cubicBezTo>
                    <a:pt x="45466" y="10160"/>
                    <a:pt x="41910" y="9525"/>
                    <a:pt x="38100" y="9525"/>
                  </a:cubicBezTo>
                  <a:cubicBezTo>
                    <a:pt x="34290" y="9525"/>
                    <a:pt x="30734" y="10287"/>
                    <a:pt x="27178" y="11684"/>
                  </a:cubicBezTo>
                  <a:lnTo>
                    <a:pt x="25400" y="7239"/>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cubicBezTo>
                    <a:pt x="30734" y="66040"/>
                    <a:pt x="34290" y="66675"/>
                    <a:pt x="38100" y="66675"/>
                  </a:cubicBezTo>
                  <a:cubicBezTo>
                    <a:pt x="41910" y="66675"/>
                    <a:pt x="45466" y="65913"/>
                    <a:pt x="49022" y="64516"/>
                  </a:cubicBezTo>
                  <a:cubicBezTo>
                    <a:pt x="52578" y="63119"/>
                    <a:pt x="55626" y="60960"/>
                    <a:pt x="58293" y="58293"/>
                  </a:cubicBez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2" name="Freeform 22"/>
            <p:cNvSpPr/>
            <p:nvPr/>
          </p:nvSpPr>
          <p:spPr>
            <a:xfrm>
              <a:off x="819785" y="42951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1595" y="61595"/>
                  </a:lnTo>
                  <a:lnTo>
                    <a:pt x="65024" y="65024"/>
                  </a:lnTo>
                  <a:cubicBezTo>
                    <a:pt x="61468" y="68580"/>
                    <a:pt x="57277" y="71374"/>
                    <a:pt x="52705" y="73279"/>
                  </a:cubicBezTo>
                  <a:lnTo>
                    <a:pt x="50927" y="68834"/>
                  </a:lnTo>
                  <a:lnTo>
                    <a:pt x="52705" y="73279"/>
                  </a:lnTo>
                  <a:cubicBezTo>
                    <a:pt x="48006" y="75184"/>
                    <a:pt x="43180" y="76200"/>
                    <a:pt x="38100" y="76200"/>
                  </a:cubicBezTo>
                  <a:lnTo>
                    <a:pt x="38100" y="71374"/>
                  </a:lnTo>
                  <a:lnTo>
                    <a:pt x="38100" y="76200"/>
                  </a:lnTo>
                  <a:cubicBezTo>
                    <a:pt x="33020" y="76200"/>
                    <a:pt x="28194" y="75184"/>
                    <a:pt x="23495" y="73279"/>
                  </a:cubicBezTo>
                  <a:lnTo>
                    <a:pt x="25273" y="68834"/>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3495" y="2921"/>
                  </a:lnTo>
                  <a:lnTo>
                    <a:pt x="23495" y="2921"/>
                  </a:lnTo>
                  <a:cubicBezTo>
                    <a:pt x="28194" y="1016"/>
                    <a:pt x="33020" y="0"/>
                    <a:pt x="38100" y="0"/>
                  </a:cubicBezTo>
                  <a:lnTo>
                    <a:pt x="38100" y="4826"/>
                  </a:lnTo>
                  <a:lnTo>
                    <a:pt x="38100" y="0"/>
                  </a:lnTo>
                  <a:cubicBezTo>
                    <a:pt x="43180" y="0"/>
                    <a:pt x="48006" y="1016"/>
                    <a:pt x="52705" y="2921"/>
                  </a:cubicBezTo>
                  <a:lnTo>
                    <a:pt x="52705" y="2921"/>
                  </a:lnTo>
                  <a:lnTo>
                    <a:pt x="52705" y="2921"/>
                  </a:lnTo>
                  <a:cubicBezTo>
                    <a:pt x="57404" y="4826"/>
                    <a:pt x="61468" y="7620"/>
                    <a:pt x="65024" y="11176"/>
                  </a:cubicBezTo>
                  <a:lnTo>
                    <a:pt x="65024" y="11176"/>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734"/>
                    <a:pt x="64516" y="27178"/>
                  </a:cubicBezTo>
                  <a:lnTo>
                    <a:pt x="64516" y="27178"/>
                  </a:lnTo>
                  <a:lnTo>
                    <a:pt x="64516" y="27178"/>
                  </a:lnTo>
                  <a:cubicBezTo>
                    <a:pt x="63119" y="23622"/>
                    <a:pt x="60960" y="20574"/>
                    <a:pt x="58293" y="17907"/>
                  </a:cubicBezTo>
                  <a:lnTo>
                    <a:pt x="61722" y="14478"/>
                  </a:lnTo>
                  <a:lnTo>
                    <a:pt x="58293" y="17907"/>
                  </a:lnTo>
                  <a:cubicBezTo>
                    <a:pt x="55626" y="15240"/>
                    <a:pt x="52578" y="13208"/>
                    <a:pt x="49022" y="11684"/>
                  </a:cubicBezTo>
                  <a:lnTo>
                    <a:pt x="50800" y="7239"/>
                  </a:lnTo>
                  <a:lnTo>
                    <a:pt x="49022" y="11684"/>
                  </a:lnTo>
                  <a:cubicBezTo>
                    <a:pt x="45466" y="10288"/>
                    <a:pt x="41910" y="9525"/>
                    <a:pt x="38100" y="9525"/>
                  </a:cubicBezTo>
                  <a:cubicBezTo>
                    <a:pt x="34290" y="9525"/>
                    <a:pt x="30734" y="10287"/>
                    <a:pt x="27178" y="11684"/>
                  </a:cubicBezTo>
                  <a:lnTo>
                    <a:pt x="25400" y="7239"/>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cubicBezTo>
                    <a:pt x="30734" y="66040"/>
                    <a:pt x="34290" y="66675"/>
                    <a:pt x="38100" y="66675"/>
                  </a:cubicBezTo>
                  <a:cubicBezTo>
                    <a:pt x="41910" y="66675"/>
                    <a:pt x="45466" y="65913"/>
                    <a:pt x="49022" y="64516"/>
                  </a:cubicBezTo>
                  <a:cubicBezTo>
                    <a:pt x="52578" y="63119"/>
                    <a:pt x="55626" y="60960"/>
                    <a:pt x="58293" y="58293"/>
                  </a:cubicBez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3" name="Freeform 23"/>
            <p:cNvSpPr/>
            <p:nvPr/>
          </p:nvSpPr>
          <p:spPr>
            <a:xfrm>
              <a:off x="819785" y="47142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5024" y="65024"/>
                  </a:lnTo>
                  <a:lnTo>
                    <a:pt x="65024" y="65024"/>
                  </a:lnTo>
                  <a:cubicBezTo>
                    <a:pt x="61468" y="68580"/>
                    <a:pt x="57277" y="71374"/>
                    <a:pt x="52705" y="73279"/>
                  </a:cubicBezTo>
                  <a:lnTo>
                    <a:pt x="52705" y="73279"/>
                  </a:lnTo>
                  <a:lnTo>
                    <a:pt x="52705" y="73279"/>
                  </a:lnTo>
                  <a:cubicBezTo>
                    <a:pt x="48006" y="75184"/>
                    <a:pt x="43180" y="76200"/>
                    <a:pt x="38100" y="76200"/>
                  </a:cubicBezTo>
                  <a:lnTo>
                    <a:pt x="38100" y="76200"/>
                  </a:lnTo>
                  <a:lnTo>
                    <a:pt x="38100" y="76200"/>
                  </a:lnTo>
                  <a:cubicBezTo>
                    <a:pt x="33020" y="76200"/>
                    <a:pt x="28194" y="75184"/>
                    <a:pt x="23495" y="73279"/>
                  </a:cubicBezTo>
                  <a:lnTo>
                    <a:pt x="23495" y="73279"/>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3495" y="2921"/>
                  </a:lnTo>
                  <a:lnTo>
                    <a:pt x="23495" y="2921"/>
                  </a:lnTo>
                  <a:cubicBezTo>
                    <a:pt x="28194" y="1016"/>
                    <a:pt x="33020" y="0"/>
                    <a:pt x="38100" y="0"/>
                  </a:cubicBezTo>
                  <a:lnTo>
                    <a:pt x="38100" y="4826"/>
                  </a:lnTo>
                  <a:lnTo>
                    <a:pt x="38100" y="0"/>
                  </a:lnTo>
                  <a:cubicBezTo>
                    <a:pt x="43180" y="0"/>
                    <a:pt x="48006" y="1016"/>
                    <a:pt x="52705" y="2921"/>
                  </a:cubicBezTo>
                  <a:lnTo>
                    <a:pt x="50927" y="7366"/>
                  </a:lnTo>
                  <a:lnTo>
                    <a:pt x="52705" y="2921"/>
                  </a:lnTo>
                  <a:cubicBezTo>
                    <a:pt x="57404" y="4826"/>
                    <a:pt x="61468" y="7620"/>
                    <a:pt x="65024" y="11176"/>
                  </a:cubicBezTo>
                  <a:lnTo>
                    <a:pt x="61595" y="14605"/>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734"/>
                    <a:pt x="64516" y="27178"/>
                  </a:cubicBezTo>
                  <a:lnTo>
                    <a:pt x="64516" y="27178"/>
                  </a:lnTo>
                  <a:lnTo>
                    <a:pt x="64516" y="27178"/>
                  </a:lnTo>
                  <a:cubicBezTo>
                    <a:pt x="63119" y="23622"/>
                    <a:pt x="60960" y="20574"/>
                    <a:pt x="58293" y="17907"/>
                  </a:cubicBezTo>
                  <a:lnTo>
                    <a:pt x="58293" y="17907"/>
                  </a:lnTo>
                  <a:lnTo>
                    <a:pt x="58293" y="17907"/>
                  </a:lnTo>
                  <a:cubicBezTo>
                    <a:pt x="55626" y="15240"/>
                    <a:pt x="52578" y="13208"/>
                    <a:pt x="49022" y="11684"/>
                  </a:cubicBezTo>
                  <a:cubicBezTo>
                    <a:pt x="45466" y="10160"/>
                    <a:pt x="41910" y="9525"/>
                    <a:pt x="38100" y="9525"/>
                  </a:cubicBezTo>
                  <a:cubicBezTo>
                    <a:pt x="34290" y="9525"/>
                    <a:pt x="30734" y="10287"/>
                    <a:pt x="27178" y="11684"/>
                  </a:cubicBezTo>
                  <a:lnTo>
                    <a:pt x="25400" y="7239"/>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lnTo>
                    <a:pt x="25400" y="68961"/>
                  </a:lnTo>
                  <a:lnTo>
                    <a:pt x="27178" y="64516"/>
                  </a:lnTo>
                  <a:cubicBezTo>
                    <a:pt x="30734" y="65913"/>
                    <a:pt x="34290" y="66675"/>
                    <a:pt x="38100" y="66675"/>
                  </a:cubicBezTo>
                  <a:lnTo>
                    <a:pt x="38100" y="71374"/>
                  </a:lnTo>
                  <a:lnTo>
                    <a:pt x="38100" y="66675"/>
                  </a:lnTo>
                  <a:cubicBezTo>
                    <a:pt x="41910" y="66675"/>
                    <a:pt x="45466" y="65913"/>
                    <a:pt x="49022" y="64516"/>
                  </a:cubicBezTo>
                  <a:lnTo>
                    <a:pt x="50800" y="68961"/>
                  </a:lnTo>
                  <a:lnTo>
                    <a:pt x="49022" y="64516"/>
                  </a:lnTo>
                  <a:cubicBezTo>
                    <a:pt x="52578" y="63119"/>
                    <a:pt x="55626" y="60960"/>
                    <a:pt x="58293" y="58293"/>
                  </a:cubicBezTo>
                  <a:lnTo>
                    <a:pt x="61722" y="61722"/>
                  </a:lnTo>
                  <a:lnTo>
                    <a:pt x="58293" y="58293"/>
                  </a:ln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4" name="Freeform 24"/>
            <p:cNvSpPr/>
            <p:nvPr/>
          </p:nvSpPr>
          <p:spPr>
            <a:xfrm>
              <a:off x="819785" y="55524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5024" y="65024"/>
                  </a:lnTo>
                  <a:lnTo>
                    <a:pt x="65024" y="65024"/>
                  </a:lnTo>
                  <a:cubicBezTo>
                    <a:pt x="61468" y="68580"/>
                    <a:pt x="57277" y="71374"/>
                    <a:pt x="52705" y="73279"/>
                  </a:cubicBezTo>
                  <a:lnTo>
                    <a:pt x="52705" y="73279"/>
                  </a:lnTo>
                  <a:lnTo>
                    <a:pt x="52705" y="73279"/>
                  </a:lnTo>
                  <a:cubicBezTo>
                    <a:pt x="48006" y="75184"/>
                    <a:pt x="43180" y="76200"/>
                    <a:pt x="38100" y="76200"/>
                  </a:cubicBezTo>
                  <a:lnTo>
                    <a:pt x="38100" y="76200"/>
                  </a:lnTo>
                  <a:lnTo>
                    <a:pt x="38100" y="76200"/>
                  </a:lnTo>
                  <a:cubicBezTo>
                    <a:pt x="33020" y="76200"/>
                    <a:pt x="28194" y="75184"/>
                    <a:pt x="23495" y="73279"/>
                  </a:cubicBezTo>
                  <a:lnTo>
                    <a:pt x="23495" y="73279"/>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5273" y="7366"/>
                  </a:lnTo>
                  <a:lnTo>
                    <a:pt x="23495" y="2921"/>
                  </a:lnTo>
                  <a:cubicBezTo>
                    <a:pt x="28194" y="1016"/>
                    <a:pt x="33020" y="0"/>
                    <a:pt x="38100" y="0"/>
                  </a:cubicBezTo>
                  <a:lnTo>
                    <a:pt x="38100" y="4826"/>
                  </a:lnTo>
                  <a:lnTo>
                    <a:pt x="38100" y="0"/>
                  </a:lnTo>
                  <a:cubicBezTo>
                    <a:pt x="43180" y="0"/>
                    <a:pt x="48006" y="1016"/>
                    <a:pt x="52705" y="2921"/>
                  </a:cubicBezTo>
                  <a:lnTo>
                    <a:pt x="52705" y="2921"/>
                  </a:lnTo>
                  <a:lnTo>
                    <a:pt x="52705" y="2921"/>
                  </a:lnTo>
                  <a:cubicBezTo>
                    <a:pt x="57404" y="4826"/>
                    <a:pt x="61468" y="7620"/>
                    <a:pt x="65024" y="11176"/>
                  </a:cubicBezTo>
                  <a:lnTo>
                    <a:pt x="61595" y="14605"/>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734"/>
                    <a:pt x="64516" y="27178"/>
                  </a:cubicBezTo>
                  <a:lnTo>
                    <a:pt x="64516" y="27178"/>
                  </a:lnTo>
                  <a:lnTo>
                    <a:pt x="64516" y="27178"/>
                  </a:lnTo>
                  <a:cubicBezTo>
                    <a:pt x="63119" y="23622"/>
                    <a:pt x="60960" y="20574"/>
                    <a:pt x="58293" y="17907"/>
                  </a:cubicBezTo>
                  <a:lnTo>
                    <a:pt x="58293" y="17907"/>
                  </a:lnTo>
                  <a:lnTo>
                    <a:pt x="58293" y="17907"/>
                  </a:lnTo>
                  <a:cubicBezTo>
                    <a:pt x="55626" y="15240"/>
                    <a:pt x="52578" y="13208"/>
                    <a:pt x="49022" y="11684"/>
                  </a:cubicBezTo>
                  <a:lnTo>
                    <a:pt x="50800" y="7239"/>
                  </a:lnTo>
                  <a:lnTo>
                    <a:pt x="49022" y="11684"/>
                  </a:lnTo>
                  <a:cubicBezTo>
                    <a:pt x="45466" y="10288"/>
                    <a:pt x="41910" y="9525"/>
                    <a:pt x="38100" y="9525"/>
                  </a:cubicBezTo>
                  <a:cubicBezTo>
                    <a:pt x="34290" y="9525"/>
                    <a:pt x="30734" y="10287"/>
                    <a:pt x="27178" y="11684"/>
                  </a:cubicBezTo>
                  <a:lnTo>
                    <a:pt x="27178" y="11684"/>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lnTo>
                    <a:pt x="25400" y="68961"/>
                  </a:lnTo>
                  <a:lnTo>
                    <a:pt x="27178" y="64516"/>
                  </a:lnTo>
                  <a:cubicBezTo>
                    <a:pt x="30734" y="65913"/>
                    <a:pt x="34290" y="66675"/>
                    <a:pt x="38100" y="66675"/>
                  </a:cubicBezTo>
                  <a:lnTo>
                    <a:pt x="38100" y="71374"/>
                  </a:lnTo>
                  <a:lnTo>
                    <a:pt x="38100" y="66675"/>
                  </a:lnTo>
                  <a:cubicBezTo>
                    <a:pt x="41910" y="66675"/>
                    <a:pt x="45466" y="65913"/>
                    <a:pt x="49022" y="64516"/>
                  </a:cubicBezTo>
                  <a:lnTo>
                    <a:pt x="50800" y="68961"/>
                  </a:lnTo>
                  <a:lnTo>
                    <a:pt x="49022" y="64516"/>
                  </a:lnTo>
                  <a:cubicBezTo>
                    <a:pt x="52578" y="63119"/>
                    <a:pt x="55626" y="60960"/>
                    <a:pt x="58293" y="58293"/>
                  </a:cubicBezTo>
                  <a:lnTo>
                    <a:pt x="61722" y="61722"/>
                  </a:lnTo>
                  <a:lnTo>
                    <a:pt x="58293" y="58293"/>
                  </a:ln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5" name="Freeform 25"/>
            <p:cNvSpPr/>
            <p:nvPr/>
          </p:nvSpPr>
          <p:spPr>
            <a:xfrm>
              <a:off x="819785" y="59715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5024" y="65024"/>
                  </a:lnTo>
                  <a:lnTo>
                    <a:pt x="65024" y="65024"/>
                  </a:lnTo>
                  <a:cubicBezTo>
                    <a:pt x="61468" y="68580"/>
                    <a:pt x="57277" y="71374"/>
                    <a:pt x="52705" y="73279"/>
                  </a:cubicBezTo>
                  <a:lnTo>
                    <a:pt x="50927" y="68834"/>
                  </a:lnTo>
                  <a:lnTo>
                    <a:pt x="52705" y="73279"/>
                  </a:lnTo>
                  <a:cubicBezTo>
                    <a:pt x="48006" y="75184"/>
                    <a:pt x="43180" y="76200"/>
                    <a:pt x="38100" y="76200"/>
                  </a:cubicBezTo>
                  <a:lnTo>
                    <a:pt x="38100" y="76200"/>
                  </a:lnTo>
                  <a:lnTo>
                    <a:pt x="38100" y="76200"/>
                  </a:lnTo>
                  <a:cubicBezTo>
                    <a:pt x="33020" y="76200"/>
                    <a:pt x="28194" y="75184"/>
                    <a:pt x="23495" y="73279"/>
                  </a:cubicBezTo>
                  <a:lnTo>
                    <a:pt x="25273" y="68834"/>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5273" y="7366"/>
                  </a:lnTo>
                  <a:lnTo>
                    <a:pt x="23495" y="2921"/>
                  </a:lnTo>
                  <a:cubicBezTo>
                    <a:pt x="28194" y="1016"/>
                    <a:pt x="33020" y="0"/>
                    <a:pt x="38100" y="0"/>
                  </a:cubicBezTo>
                  <a:lnTo>
                    <a:pt x="38100" y="4826"/>
                  </a:lnTo>
                  <a:lnTo>
                    <a:pt x="38100" y="0"/>
                  </a:lnTo>
                  <a:cubicBezTo>
                    <a:pt x="43180" y="0"/>
                    <a:pt x="48006" y="1016"/>
                    <a:pt x="52705" y="2921"/>
                  </a:cubicBezTo>
                  <a:lnTo>
                    <a:pt x="50927" y="7366"/>
                  </a:lnTo>
                  <a:lnTo>
                    <a:pt x="52705" y="2921"/>
                  </a:lnTo>
                  <a:cubicBezTo>
                    <a:pt x="57404" y="4826"/>
                    <a:pt x="61468" y="7620"/>
                    <a:pt x="65024" y="11176"/>
                  </a:cubicBezTo>
                  <a:lnTo>
                    <a:pt x="61595" y="14605"/>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607"/>
                    <a:pt x="64516" y="27178"/>
                  </a:cubicBezTo>
                  <a:lnTo>
                    <a:pt x="64516" y="27178"/>
                  </a:lnTo>
                  <a:lnTo>
                    <a:pt x="64516" y="27178"/>
                  </a:lnTo>
                  <a:cubicBezTo>
                    <a:pt x="63119" y="23622"/>
                    <a:pt x="60960" y="20574"/>
                    <a:pt x="58293" y="17907"/>
                  </a:cubicBezTo>
                  <a:lnTo>
                    <a:pt x="58293" y="17907"/>
                  </a:lnTo>
                  <a:lnTo>
                    <a:pt x="58293" y="17907"/>
                  </a:lnTo>
                  <a:cubicBezTo>
                    <a:pt x="55626" y="15240"/>
                    <a:pt x="52578" y="13208"/>
                    <a:pt x="49022" y="11684"/>
                  </a:cubicBezTo>
                  <a:lnTo>
                    <a:pt x="49022" y="11684"/>
                  </a:lnTo>
                  <a:lnTo>
                    <a:pt x="49022" y="11684"/>
                  </a:lnTo>
                  <a:cubicBezTo>
                    <a:pt x="45466" y="10288"/>
                    <a:pt x="41910" y="9525"/>
                    <a:pt x="38100" y="9525"/>
                  </a:cubicBezTo>
                  <a:cubicBezTo>
                    <a:pt x="34290" y="9525"/>
                    <a:pt x="30734" y="10287"/>
                    <a:pt x="27178" y="11684"/>
                  </a:cubicBezTo>
                  <a:lnTo>
                    <a:pt x="27178" y="11684"/>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lnTo>
                    <a:pt x="27178" y="64516"/>
                  </a:lnTo>
                  <a:lnTo>
                    <a:pt x="27178" y="64516"/>
                  </a:lnTo>
                  <a:cubicBezTo>
                    <a:pt x="30734" y="65913"/>
                    <a:pt x="34290" y="66675"/>
                    <a:pt x="38100" y="66675"/>
                  </a:cubicBezTo>
                  <a:lnTo>
                    <a:pt x="38100" y="71374"/>
                  </a:lnTo>
                  <a:lnTo>
                    <a:pt x="38100" y="66675"/>
                  </a:lnTo>
                  <a:cubicBezTo>
                    <a:pt x="41910" y="66675"/>
                    <a:pt x="45466" y="65913"/>
                    <a:pt x="49022" y="64516"/>
                  </a:cubicBezTo>
                  <a:lnTo>
                    <a:pt x="49022" y="64516"/>
                  </a:lnTo>
                  <a:lnTo>
                    <a:pt x="49022" y="64516"/>
                  </a:lnTo>
                  <a:cubicBezTo>
                    <a:pt x="52578" y="63119"/>
                    <a:pt x="55626" y="60960"/>
                    <a:pt x="58293" y="58293"/>
                  </a:cubicBezTo>
                  <a:lnTo>
                    <a:pt x="61722" y="61722"/>
                  </a:lnTo>
                  <a:lnTo>
                    <a:pt x="58293" y="58293"/>
                  </a:ln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6" name="Freeform 26"/>
            <p:cNvSpPr/>
            <p:nvPr/>
          </p:nvSpPr>
          <p:spPr>
            <a:xfrm>
              <a:off x="819785" y="6390640"/>
              <a:ext cx="76200" cy="76200"/>
            </a:xfrm>
            <a:custGeom>
              <a:avLst/>
              <a:gdLst/>
              <a:ahLst/>
              <a:cxnLst/>
              <a:rect l="l" t="t" r="r" b="b"/>
              <a:pathLst>
                <a:path w="76200" h="76200">
                  <a:moveTo>
                    <a:pt x="76200" y="38100"/>
                  </a:moveTo>
                  <a:cubicBezTo>
                    <a:pt x="76200" y="43180"/>
                    <a:pt x="75184" y="48006"/>
                    <a:pt x="73279" y="52705"/>
                  </a:cubicBezTo>
                  <a:lnTo>
                    <a:pt x="68834" y="50927"/>
                  </a:lnTo>
                  <a:lnTo>
                    <a:pt x="73279" y="52705"/>
                  </a:lnTo>
                  <a:cubicBezTo>
                    <a:pt x="71374" y="57404"/>
                    <a:pt x="68580" y="61468"/>
                    <a:pt x="65024" y="65024"/>
                  </a:cubicBezTo>
                  <a:lnTo>
                    <a:pt x="65024" y="65024"/>
                  </a:lnTo>
                  <a:lnTo>
                    <a:pt x="65024" y="65024"/>
                  </a:lnTo>
                  <a:cubicBezTo>
                    <a:pt x="61468" y="68580"/>
                    <a:pt x="57277" y="71374"/>
                    <a:pt x="52705" y="73279"/>
                  </a:cubicBezTo>
                  <a:lnTo>
                    <a:pt x="50927" y="68834"/>
                  </a:lnTo>
                  <a:lnTo>
                    <a:pt x="52705" y="73279"/>
                  </a:lnTo>
                  <a:cubicBezTo>
                    <a:pt x="48006" y="75184"/>
                    <a:pt x="43180" y="76200"/>
                    <a:pt x="38100" y="76200"/>
                  </a:cubicBezTo>
                  <a:lnTo>
                    <a:pt x="38100" y="76200"/>
                  </a:lnTo>
                  <a:lnTo>
                    <a:pt x="38100" y="76200"/>
                  </a:lnTo>
                  <a:cubicBezTo>
                    <a:pt x="33020" y="76200"/>
                    <a:pt x="28194" y="75184"/>
                    <a:pt x="23495" y="73279"/>
                  </a:cubicBezTo>
                  <a:lnTo>
                    <a:pt x="25273" y="68834"/>
                  </a:lnTo>
                  <a:lnTo>
                    <a:pt x="23495" y="73279"/>
                  </a:lnTo>
                  <a:cubicBezTo>
                    <a:pt x="18796" y="71374"/>
                    <a:pt x="14732" y="68580"/>
                    <a:pt x="11176" y="65024"/>
                  </a:cubicBezTo>
                  <a:lnTo>
                    <a:pt x="14605" y="61595"/>
                  </a:lnTo>
                  <a:lnTo>
                    <a:pt x="11176" y="65024"/>
                  </a:lnTo>
                  <a:cubicBezTo>
                    <a:pt x="7620" y="61468"/>
                    <a:pt x="4826" y="57277"/>
                    <a:pt x="2921" y="52705"/>
                  </a:cubicBezTo>
                  <a:lnTo>
                    <a:pt x="7366" y="50927"/>
                  </a:lnTo>
                  <a:lnTo>
                    <a:pt x="2921" y="52705"/>
                  </a:lnTo>
                  <a:cubicBezTo>
                    <a:pt x="1016" y="48006"/>
                    <a:pt x="0" y="43180"/>
                    <a:pt x="0" y="38100"/>
                  </a:cubicBezTo>
                  <a:lnTo>
                    <a:pt x="4826" y="38100"/>
                  </a:lnTo>
                  <a:lnTo>
                    <a:pt x="0" y="38100"/>
                  </a:lnTo>
                  <a:cubicBezTo>
                    <a:pt x="0" y="33020"/>
                    <a:pt x="1016" y="28194"/>
                    <a:pt x="2921" y="23495"/>
                  </a:cubicBezTo>
                  <a:lnTo>
                    <a:pt x="7366" y="25273"/>
                  </a:lnTo>
                  <a:lnTo>
                    <a:pt x="2921" y="23495"/>
                  </a:lnTo>
                  <a:cubicBezTo>
                    <a:pt x="4826" y="18796"/>
                    <a:pt x="7620" y="14732"/>
                    <a:pt x="11176" y="11176"/>
                  </a:cubicBezTo>
                  <a:lnTo>
                    <a:pt x="14605" y="14605"/>
                  </a:lnTo>
                  <a:lnTo>
                    <a:pt x="11176" y="11176"/>
                  </a:lnTo>
                  <a:cubicBezTo>
                    <a:pt x="14732" y="7620"/>
                    <a:pt x="18923" y="4826"/>
                    <a:pt x="23495" y="2921"/>
                  </a:cubicBezTo>
                  <a:lnTo>
                    <a:pt x="25273" y="7366"/>
                  </a:lnTo>
                  <a:lnTo>
                    <a:pt x="23495" y="2921"/>
                  </a:lnTo>
                  <a:cubicBezTo>
                    <a:pt x="28194" y="1016"/>
                    <a:pt x="33020" y="0"/>
                    <a:pt x="38100" y="0"/>
                  </a:cubicBezTo>
                  <a:lnTo>
                    <a:pt x="38100" y="4826"/>
                  </a:lnTo>
                  <a:lnTo>
                    <a:pt x="38100" y="0"/>
                  </a:lnTo>
                  <a:cubicBezTo>
                    <a:pt x="43180" y="0"/>
                    <a:pt x="48006" y="1016"/>
                    <a:pt x="52705" y="2921"/>
                  </a:cubicBezTo>
                  <a:lnTo>
                    <a:pt x="52705" y="2921"/>
                  </a:lnTo>
                  <a:lnTo>
                    <a:pt x="52705" y="2921"/>
                  </a:lnTo>
                  <a:cubicBezTo>
                    <a:pt x="57404" y="4826"/>
                    <a:pt x="61468" y="7620"/>
                    <a:pt x="65024" y="11176"/>
                  </a:cubicBezTo>
                  <a:lnTo>
                    <a:pt x="61595" y="14605"/>
                  </a:lnTo>
                  <a:lnTo>
                    <a:pt x="65024" y="11176"/>
                  </a:lnTo>
                  <a:cubicBezTo>
                    <a:pt x="68580" y="14732"/>
                    <a:pt x="71374" y="18923"/>
                    <a:pt x="73279" y="23495"/>
                  </a:cubicBezTo>
                  <a:lnTo>
                    <a:pt x="68834" y="25273"/>
                  </a:lnTo>
                  <a:lnTo>
                    <a:pt x="73279" y="23495"/>
                  </a:lnTo>
                  <a:cubicBezTo>
                    <a:pt x="75184" y="28194"/>
                    <a:pt x="76200" y="33020"/>
                    <a:pt x="76200" y="38100"/>
                  </a:cubicBezTo>
                  <a:lnTo>
                    <a:pt x="71374" y="38100"/>
                  </a:lnTo>
                  <a:lnTo>
                    <a:pt x="76200" y="38100"/>
                  </a:lnTo>
                  <a:moveTo>
                    <a:pt x="66675" y="38100"/>
                  </a:moveTo>
                  <a:cubicBezTo>
                    <a:pt x="66675" y="34290"/>
                    <a:pt x="65913" y="30734"/>
                    <a:pt x="64516" y="27178"/>
                  </a:cubicBezTo>
                  <a:lnTo>
                    <a:pt x="64516" y="27178"/>
                  </a:lnTo>
                  <a:lnTo>
                    <a:pt x="64516" y="27178"/>
                  </a:lnTo>
                  <a:cubicBezTo>
                    <a:pt x="63119" y="23622"/>
                    <a:pt x="60960" y="20574"/>
                    <a:pt x="58293" y="17907"/>
                  </a:cubicBezTo>
                  <a:cubicBezTo>
                    <a:pt x="55626" y="15240"/>
                    <a:pt x="52578" y="13208"/>
                    <a:pt x="49022" y="11684"/>
                  </a:cubicBezTo>
                  <a:lnTo>
                    <a:pt x="50800" y="7239"/>
                  </a:lnTo>
                  <a:lnTo>
                    <a:pt x="49022" y="11684"/>
                  </a:lnTo>
                  <a:cubicBezTo>
                    <a:pt x="45466" y="10288"/>
                    <a:pt x="41910" y="9525"/>
                    <a:pt x="38100" y="9525"/>
                  </a:cubicBezTo>
                  <a:cubicBezTo>
                    <a:pt x="34290" y="9525"/>
                    <a:pt x="30734" y="10287"/>
                    <a:pt x="27178" y="11684"/>
                  </a:cubicBezTo>
                  <a:lnTo>
                    <a:pt x="27178" y="11684"/>
                  </a:lnTo>
                  <a:lnTo>
                    <a:pt x="27178" y="11684"/>
                  </a:lnTo>
                  <a:cubicBezTo>
                    <a:pt x="23622" y="13081"/>
                    <a:pt x="20574" y="15240"/>
                    <a:pt x="17907" y="17907"/>
                  </a:cubicBezTo>
                  <a:lnTo>
                    <a:pt x="17907" y="17907"/>
                  </a:lnTo>
                  <a:lnTo>
                    <a:pt x="17907" y="17907"/>
                  </a:lnTo>
                  <a:cubicBezTo>
                    <a:pt x="15240" y="20574"/>
                    <a:pt x="13208" y="23622"/>
                    <a:pt x="11684" y="27178"/>
                  </a:cubicBezTo>
                  <a:lnTo>
                    <a:pt x="11684" y="27178"/>
                  </a:lnTo>
                  <a:lnTo>
                    <a:pt x="11684" y="27178"/>
                  </a:lnTo>
                  <a:cubicBezTo>
                    <a:pt x="10287" y="30734"/>
                    <a:pt x="9525" y="34290"/>
                    <a:pt x="9525" y="38100"/>
                  </a:cubicBezTo>
                  <a:cubicBezTo>
                    <a:pt x="9525" y="41910"/>
                    <a:pt x="10287" y="45466"/>
                    <a:pt x="11684" y="49022"/>
                  </a:cubicBezTo>
                  <a:lnTo>
                    <a:pt x="11684" y="49022"/>
                  </a:lnTo>
                  <a:lnTo>
                    <a:pt x="11684" y="49022"/>
                  </a:lnTo>
                  <a:cubicBezTo>
                    <a:pt x="13081" y="52578"/>
                    <a:pt x="15240" y="55626"/>
                    <a:pt x="17907" y="58293"/>
                  </a:cubicBezTo>
                  <a:lnTo>
                    <a:pt x="17907" y="58293"/>
                  </a:lnTo>
                  <a:lnTo>
                    <a:pt x="17907" y="58293"/>
                  </a:lnTo>
                  <a:cubicBezTo>
                    <a:pt x="20574" y="60960"/>
                    <a:pt x="23622" y="62992"/>
                    <a:pt x="27178" y="64516"/>
                  </a:cubicBezTo>
                  <a:lnTo>
                    <a:pt x="27178" y="64516"/>
                  </a:lnTo>
                  <a:lnTo>
                    <a:pt x="27178" y="64516"/>
                  </a:lnTo>
                  <a:cubicBezTo>
                    <a:pt x="30734" y="65913"/>
                    <a:pt x="34290" y="66675"/>
                    <a:pt x="38100" y="66675"/>
                  </a:cubicBezTo>
                  <a:lnTo>
                    <a:pt x="38100" y="71374"/>
                  </a:lnTo>
                  <a:lnTo>
                    <a:pt x="38100" y="66675"/>
                  </a:lnTo>
                  <a:cubicBezTo>
                    <a:pt x="41910" y="66675"/>
                    <a:pt x="45466" y="65913"/>
                    <a:pt x="49022" y="64516"/>
                  </a:cubicBezTo>
                  <a:lnTo>
                    <a:pt x="49022" y="64516"/>
                  </a:lnTo>
                  <a:lnTo>
                    <a:pt x="49022" y="64516"/>
                  </a:lnTo>
                  <a:cubicBezTo>
                    <a:pt x="52578" y="63119"/>
                    <a:pt x="55626" y="60960"/>
                    <a:pt x="58293" y="58293"/>
                  </a:cubicBezTo>
                  <a:lnTo>
                    <a:pt x="61722" y="61722"/>
                  </a:lnTo>
                  <a:lnTo>
                    <a:pt x="58293" y="58293"/>
                  </a:lnTo>
                  <a:cubicBezTo>
                    <a:pt x="60960" y="55626"/>
                    <a:pt x="62992" y="52578"/>
                    <a:pt x="64516" y="49022"/>
                  </a:cubicBezTo>
                  <a:lnTo>
                    <a:pt x="64516" y="49022"/>
                  </a:lnTo>
                  <a:lnTo>
                    <a:pt x="64516" y="49022"/>
                  </a:lnTo>
                  <a:cubicBezTo>
                    <a:pt x="65913" y="45466"/>
                    <a:pt x="66675" y="41910"/>
                    <a:pt x="66675" y="38100"/>
                  </a:cubicBezTo>
                  <a:close/>
                </a:path>
              </a:pathLst>
            </a:custGeom>
            <a:solidFill>
              <a:srgbClr val="FFFFFF"/>
            </a:solidFill>
          </p:spPr>
          <p:txBody>
            <a:bodyPr/>
            <a:lstStyle/>
            <a:p>
              <a:endParaRPr/>
            </a:p>
          </p:txBody>
        </p:sp>
        <p:sp>
          <p:nvSpPr>
            <p:cNvPr id="27" name="Freeform 27"/>
            <p:cNvSpPr/>
            <p:nvPr/>
          </p:nvSpPr>
          <p:spPr>
            <a:xfrm>
              <a:off x="63500" y="63500"/>
              <a:ext cx="5385816" cy="7126859"/>
            </a:xfrm>
            <a:custGeom>
              <a:avLst/>
              <a:gdLst/>
              <a:ahLst/>
              <a:cxnLst/>
              <a:rect l="l" t="t" r="r" b="b"/>
              <a:pathLst>
                <a:path w="5385816" h="7126858">
                  <a:moveTo>
                    <a:pt x="0" y="7126859"/>
                  </a:moveTo>
                  <a:lnTo>
                    <a:pt x="5385816" y="7126859"/>
                  </a:lnTo>
                  <a:lnTo>
                    <a:pt x="5385816" y="0"/>
                  </a:lnTo>
                  <a:lnTo>
                    <a:pt x="0" y="0"/>
                  </a:lnTo>
                  <a:close/>
                </a:path>
              </a:pathLst>
            </a:custGeom>
            <a:solidFill>
              <a:srgbClr val="000000">
                <a:alpha val="0"/>
              </a:srgbClr>
            </a:solidFill>
          </p:spPr>
          <p:txBody>
            <a:bodyPr/>
            <a:lstStyle/>
            <a:p>
              <a:endParaRPr/>
            </a:p>
          </p:txBody>
        </p:sp>
        <p:sp>
          <p:nvSpPr>
            <p:cNvPr id="28" name="Freeform 28"/>
            <p:cNvSpPr/>
            <p:nvPr/>
          </p:nvSpPr>
          <p:spPr>
            <a:xfrm>
              <a:off x="1770634" y="585470"/>
              <a:ext cx="1971548" cy="1996948"/>
            </a:xfrm>
            <a:custGeom>
              <a:avLst/>
              <a:gdLst/>
              <a:ahLst/>
              <a:cxnLst/>
              <a:rect l="l" t="t" r="r" b="b"/>
              <a:pathLst>
                <a:path w="1971548" h="1996948">
                  <a:moveTo>
                    <a:pt x="0" y="1996948"/>
                  </a:moveTo>
                  <a:lnTo>
                    <a:pt x="1971548" y="1996948"/>
                  </a:lnTo>
                  <a:lnTo>
                    <a:pt x="1971548" y="0"/>
                  </a:lnTo>
                  <a:lnTo>
                    <a:pt x="0" y="0"/>
                  </a:lnTo>
                  <a:close/>
                </a:path>
              </a:pathLst>
            </a:custGeom>
            <a:solidFill>
              <a:srgbClr val="000000">
                <a:alpha val="0"/>
              </a:srgbClr>
            </a:solidFill>
          </p:spPr>
          <p:txBody>
            <a:bodyPr/>
            <a:lstStyle/>
            <a:p>
              <a:endParaRPr/>
            </a:p>
          </p:txBody>
        </p:sp>
      </p:grpSp>
      <p:grpSp>
        <p:nvGrpSpPr>
          <p:cNvPr id="29" name="Group 29"/>
          <p:cNvGrpSpPr>
            <a:grpSpLocks noChangeAspect="1"/>
          </p:cNvGrpSpPr>
          <p:nvPr/>
        </p:nvGrpSpPr>
        <p:grpSpPr>
          <a:xfrm>
            <a:off x="2025567" y="0"/>
            <a:ext cx="16262434" cy="1517599"/>
            <a:chOff x="0" y="0"/>
            <a:chExt cx="16262426" cy="1517599"/>
          </a:xfrm>
        </p:grpSpPr>
        <p:sp>
          <p:nvSpPr>
            <p:cNvPr id="30" name="Freeform 30"/>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31" name="Freeform 31"/>
          <p:cNvSpPr/>
          <p:nvPr/>
        </p:nvSpPr>
        <p:spPr>
          <a:xfrm>
            <a:off x="11951980" y="2393194"/>
            <a:ext cx="5512765" cy="7253897"/>
          </a:xfrm>
          <a:custGeom>
            <a:avLst/>
            <a:gdLst/>
            <a:ahLst/>
            <a:cxnLst/>
            <a:rect l="l" t="t" r="r" b="b"/>
            <a:pathLst>
              <a:path w="5512765" h="7253897">
                <a:moveTo>
                  <a:pt x="0" y="0"/>
                </a:moveTo>
                <a:lnTo>
                  <a:pt x="5512765" y="0"/>
                </a:lnTo>
                <a:lnTo>
                  <a:pt x="5512765" y="7253897"/>
                </a:lnTo>
                <a:lnTo>
                  <a:pt x="0" y="72538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32" name="TextBox 32"/>
          <p:cNvSpPr txBox="1"/>
          <p:nvPr/>
        </p:nvSpPr>
        <p:spPr>
          <a:xfrm>
            <a:off x="1546774" y="5935542"/>
            <a:ext cx="1286180" cy="484251"/>
          </a:xfrm>
          <a:prstGeom prst="rect">
            <a:avLst/>
          </a:prstGeom>
        </p:spPr>
        <p:txBody>
          <a:bodyPr lIns="0" tIns="0" rIns="0" bIns="0" rtlCol="0" anchor="t">
            <a:spAutoFit/>
          </a:bodyPr>
          <a:lstStyle/>
          <a:p>
            <a:pPr algn="l">
              <a:lnSpc>
                <a:spcPts val="4051"/>
              </a:lnSpc>
            </a:pPr>
            <a:r>
              <a:rPr lang="en-US" sz="2400" b="1">
                <a:solidFill>
                  <a:srgbClr val="FFFFFF"/>
                </a:solidFill>
                <a:latin typeface="Libra Serif Modern Bold"/>
                <a:ea typeface="Libra Serif Modern Bold"/>
                <a:cs typeface="Libra Serif Modern Bold"/>
                <a:sym typeface="Libra Serif Modern Bold"/>
              </a:rPr>
              <a:t>3 schools:</a:t>
            </a:r>
          </a:p>
        </p:txBody>
      </p:sp>
      <p:sp>
        <p:nvSpPr>
          <p:cNvPr id="33" name="TextBox 33"/>
          <p:cNvSpPr txBox="1"/>
          <p:nvPr/>
        </p:nvSpPr>
        <p:spPr>
          <a:xfrm>
            <a:off x="2064991" y="6449892"/>
            <a:ext cx="3660181" cy="2027301"/>
          </a:xfrm>
          <a:prstGeom prst="rect">
            <a:avLst/>
          </a:prstGeom>
        </p:spPr>
        <p:txBody>
          <a:bodyPr lIns="0" tIns="0" rIns="0" bIns="0" rtlCol="0" anchor="t">
            <a:spAutoFit/>
          </a:bodyPr>
          <a:lstStyle/>
          <a:p>
            <a:pPr algn="l">
              <a:lnSpc>
                <a:spcPts val="4051"/>
              </a:lnSpc>
            </a:pPr>
            <a:r>
              <a:rPr lang="en-US" sz="2400" b="1">
                <a:solidFill>
                  <a:srgbClr val="FFFFFF"/>
                </a:solidFill>
                <a:latin typeface="Libra Serif Modern Bold"/>
                <a:ea typeface="Libra Serif Modern Bold"/>
                <a:cs typeface="Libra Serif Modern Bold"/>
                <a:sym typeface="Libra Serif Modern Bold"/>
              </a:rPr>
              <a:t>International Relations International Economy and Management International Law</a:t>
            </a:r>
          </a:p>
        </p:txBody>
      </p:sp>
      <p:sp>
        <p:nvSpPr>
          <p:cNvPr id="34" name="TextBox 34"/>
          <p:cNvSpPr txBox="1"/>
          <p:nvPr/>
        </p:nvSpPr>
        <p:spPr>
          <a:xfrm>
            <a:off x="7003228" y="5229901"/>
            <a:ext cx="1365971" cy="390077"/>
          </a:xfrm>
          <a:prstGeom prst="rect">
            <a:avLst/>
          </a:prstGeom>
        </p:spPr>
        <p:txBody>
          <a:bodyPr lIns="0" tIns="0" rIns="0" bIns="0" rtlCol="0" anchor="t">
            <a:spAutoFit/>
          </a:bodyPr>
          <a:lstStyle/>
          <a:p>
            <a:pPr algn="l">
              <a:lnSpc>
                <a:spcPts val="3299"/>
              </a:lnSpc>
            </a:pPr>
            <a:r>
              <a:rPr lang="en-US" sz="1899" b="1">
                <a:solidFill>
                  <a:srgbClr val="FFFFFF"/>
                </a:solidFill>
                <a:latin typeface="Libra Serif Modern Bold"/>
                <a:ea typeface="Libra Serif Modern Bold"/>
                <a:cs typeface="Libra Serif Modern Bold"/>
                <a:sym typeface="Libra Serif Modern Bold"/>
              </a:rPr>
              <a:t>Departments</a:t>
            </a:r>
          </a:p>
        </p:txBody>
      </p:sp>
      <p:sp>
        <p:nvSpPr>
          <p:cNvPr id="35" name="TextBox 35"/>
          <p:cNvSpPr txBox="1"/>
          <p:nvPr/>
        </p:nvSpPr>
        <p:spPr>
          <a:xfrm>
            <a:off x="7413393" y="5649001"/>
            <a:ext cx="4296499" cy="3742877"/>
          </a:xfrm>
          <a:prstGeom prst="rect">
            <a:avLst/>
          </a:prstGeom>
        </p:spPr>
        <p:txBody>
          <a:bodyPr lIns="0" tIns="0" rIns="0" bIns="0" rtlCol="0" anchor="t">
            <a:spAutoFit/>
          </a:bodyPr>
          <a:lstStyle/>
          <a:p>
            <a:pPr algn="l">
              <a:lnSpc>
                <a:spcPts val="3299"/>
              </a:lnSpc>
            </a:pPr>
            <a:r>
              <a:rPr lang="en-US" sz="1899" b="1">
                <a:solidFill>
                  <a:srgbClr val="FFFFFF"/>
                </a:solidFill>
                <a:latin typeface="Libra Serif Modern Bold"/>
                <a:ea typeface="Libra Serif Modern Bold"/>
                <a:cs typeface="Libra Serif Modern Bold"/>
                <a:sym typeface="Libra Serif Modern Bold"/>
              </a:rPr>
              <a:t> International Relations Political Science Civil Law and Private International Law International Law and Public Law Sciences International Finance and Investments  International Economy Systematic Analysis and Mathematical Modeling</a:t>
            </a:r>
          </a:p>
        </p:txBody>
      </p:sp>
      <p:sp>
        <p:nvSpPr>
          <p:cNvPr id="36" name="TextBox 36"/>
          <p:cNvSpPr txBox="1"/>
          <p:nvPr/>
        </p:nvSpPr>
        <p:spPr>
          <a:xfrm>
            <a:off x="12756937" y="5211385"/>
            <a:ext cx="3110989" cy="429673"/>
          </a:xfrm>
          <a:prstGeom prst="rect">
            <a:avLst/>
          </a:prstGeom>
        </p:spPr>
        <p:txBody>
          <a:bodyPr lIns="0" tIns="0" rIns="0" bIns="0" rtlCol="0" anchor="t">
            <a:spAutoFit/>
          </a:bodyPr>
          <a:lstStyle/>
          <a:p>
            <a:pPr algn="l">
              <a:lnSpc>
                <a:spcPts val="3574"/>
              </a:lnSpc>
            </a:pPr>
            <a:r>
              <a:rPr lang="en-US" sz="2100" b="1">
                <a:solidFill>
                  <a:srgbClr val="FFFFFF"/>
                </a:solidFill>
                <a:latin typeface="Libra Serif Modern Bold"/>
                <a:ea typeface="Libra Serif Modern Bold"/>
                <a:cs typeface="Libra Serif Modern Bold"/>
                <a:sym typeface="Libra Serif Modern Bold"/>
              </a:rPr>
              <a:t>Language Training Center</a:t>
            </a:r>
          </a:p>
        </p:txBody>
      </p:sp>
      <p:sp>
        <p:nvSpPr>
          <p:cNvPr id="37" name="TextBox 37"/>
          <p:cNvSpPr txBox="1"/>
          <p:nvPr/>
        </p:nvSpPr>
        <p:spPr>
          <a:xfrm>
            <a:off x="13210270" y="5668061"/>
            <a:ext cx="3828621" cy="3607422"/>
          </a:xfrm>
          <a:prstGeom prst="rect">
            <a:avLst/>
          </a:prstGeom>
        </p:spPr>
        <p:txBody>
          <a:bodyPr lIns="0" tIns="0" rIns="0" bIns="0" rtlCol="0" anchor="t">
            <a:spAutoFit/>
          </a:bodyPr>
          <a:lstStyle/>
          <a:p>
            <a:pPr algn="l">
              <a:lnSpc>
                <a:spcPts val="3574"/>
              </a:lnSpc>
            </a:pPr>
            <a:r>
              <a:rPr lang="en-US" sz="2100">
                <a:solidFill>
                  <a:srgbClr val="FFFFFF"/>
                </a:solidFill>
                <a:latin typeface="Libra Serif Modern"/>
                <a:ea typeface="Libra Serif Modern"/>
                <a:cs typeface="Libra Serif Modern"/>
                <a:sym typeface="Libra Serif Modern"/>
              </a:rPr>
              <a:t>Uzbek and Russian languages English language Romano-Germanic languages </a:t>
            </a:r>
            <a:r>
              <a:rPr lang="en-US" sz="2100" i="1">
                <a:solidFill>
                  <a:srgbClr val="FFFFFF"/>
                </a:solidFill>
                <a:latin typeface="Libra Serif Modern Italics"/>
                <a:ea typeface="Libra Serif Modern Italics"/>
                <a:cs typeface="Libra Serif Modern Italics"/>
                <a:sym typeface="Libra Serif Modern Italics"/>
              </a:rPr>
              <a:t>(German, French, Spanish, Italian, Turkish) </a:t>
            </a:r>
            <a:r>
              <a:rPr lang="en-US" sz="2100">
                <a:solidFill>
                  <a:srgbClr val="FFFFFF"/>
                </a:solidFill>
                <a:latin typeface="Libra Serif Modern"/>
                <a:ea typeface="Libra Serif Modern"/>
                <a:cs typeface="Libra Serif Modern"/>
                <a:sym typeface="Libra Serif Modern"/>
              </a:rPr>
              <a:t>Oriental Languages </a:t>
            </a:r>
            <a:r>
              <a:rPr lang="en-US" sz="2100" i="1">
                <a:solidFill>
                  <a:srgbClr val="FFFFFF"/>
                </a:solidFill>
                <a:latin typeface="Libra Serif Modern Italics"/>
                <a:ea typeface="Libra Serif Modern Italics"/>
                <a:cs typeface="Libra Serif Modern Italics"/>
                <a:sym typeface="Libra Serif Modern Italics"/>
              </a:rPr>
              <a:t>(Chinese, Korean, Japanese, Urdu and Arabic)</a:t>
            </a:r>
          </a:p>
        </p:txBody>
      </p:sp>
      <p:sp>
        <p:nvSpPr>
          <p:cNvPr id="38" name="TextBox 38"/>
          <p:cNvSpPr txBox="1"/>
          <p:nvPr/>
        </p:nvSpPr>
        <p:spPr>
          <a:xfrm>
            <a:off x="6909511" y="292970"/>
            <a:ext cx="5541816" cy="910609"/>
          </a:xfrm>
          <a:prstGeom prst="rect">
            <a:avLst/>
          </a:prstGeom>
        </p:spPr>
        <p:txBody>
          <a:bodyPr lIns="0" tIns="0" rIns="0" bIns="0" rtlCol="0" anchor="t">
            <a:spAutoFit/>
          </a:bodyPr>
          <a:lstStyle/>
          <a:p>
            <a:pPr algn="l">
              <a:lnSpc>
                <a:spcPts val="7419"/>
              </a:lnSpc>
            </a:pPr>
            <a:r>
              <a:rPr lang="en-US" sz="5299">
                <a:solidFill>
                  <a:srgbClr val="FFFFFF"/>
                </a:solidFill>
                <a:latin typeface="Libra Serif Modern"/>
                <a:ea typeface="Libra Serif Modern"/>
                <a:cs typeface="Libra Serif Modern"/>
                <a:sym typeface="Libra Serif Modern"/>
              </a:rPr>
              <a:t>Academic programs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sp>
        <p:nvSpPr>
          <p:cNvPr id="5" name="Freeform 5"/>
          <p:cNvSpPr/>
          <p:nvPr/>
        </p:nvSpPr>
        <p:spPr>
          <a:xfrm>
            <a:off x="1951549" y="7380151"/>
            <a:ext cx="4306329" cy="2327529"/>
          </a:xfrm>
          <a:custGeom>
            <a:avLst/>
            <a:gdLst/>
            <a:ahLst/>
            <a:cxnLst/>
            <a:rect l="l" t="t" r="r" b="b"/>
            <a:pathLst>
              <a:path w="4306329" h="2327529">
                <a:moveTo>
                  <a:pt x="0" y="0"/>
                </a:moveTo>
                <a:lnTo>
                  <a:pt x="4306328" y="0"/>
                </a:lnTo>
                <a:lnTo>
                  <a:pt x="4306328" y="2327529"/>
                </a:lnTo>
                <a:lnTo>
                  <a:pt x="0" y="23275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6" name="Freeform 6"/>
          <p:cNvSpPr/>
          <p:nvPr/>
        </p:nvSpPr>
        <p:spPr>
          <a:xfrm>
            <a:off x="2025567" y="1855822"/>
            <a:ext cx="4232300" cy="2181368"/>
          </a:xfrm>
          <a:custGeom>
            <a:avLst/>
            <a:gdLst/>
            <a:ahLst/>
            <a:cxnLst/>
            <a:rect l="l" t="t" r="r" b="b"/>
            <a:pathLst>
              <a:path w="4232300" h="2181368">
                <a:moveTo>
                  <a:pt x="0" y="0"/>
                </a:moveTo>
                <a:lnTo>
                  <a:pt x="4232301" y="0"/>
                </a:lnTo>
                <a:lnTo>
                  <a:pt x="4232301" y="2181368"/>
                </a:lnTo>
                <a:lnTo>
                  <a:pt x="0" y="2181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7" name="Freeform 7"/>
          <p:cNvSpPr/>
          <p:nvPr/>
        </p:nvSpPr>
        <p:spPr>
          <a:xfrm>
            <a:off x="1603448" y="1792329"/>
            <a:ext cx="15243696" cy="7111146"/>
          </a:xfrm>
          <a:custGeom>
            <a:avLst/>
            <a:gdLst/>
            <a:ahLst/>
            <a:cxnLst/>
            <a:rect l="l" t="t" r="r" b="b"/>
            <a:pathLst>
              <a:path w="15243696" h="7111146">
                <a:moveTo>
                  <a:pt x="0" y="0"/>
                </a:moveTo>
                <a:lnTo>
                  <a:pt x="15243696" y="0"/>
                </a:lnTo>
                <a:lnTo>
                  <a:pt x="15243696" y="7111146"/>
                </a:lnTo>
                <a:lnTo>
                  <a:pt x="0" y="71111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8" name="Freeform 8"/>
          <p:cNvSpPr/>
          <p:nvPr/>
        </p:nvSpPr>
        <p:spPr>
          <a:xfrm>
            <a:off x="7896892" y="4435069"/>
            <a:ext cx="2447925" cy="2447925"/>
          </a:xfrm>
          <a:custGeom>
            <a:avLst/>
            <a:gdLst/>
            <a:ahLst/>
            <a:cxnLst/>
            <a:rect l="l" t="t" r="r" b="b"/>
            <a:pathLst>
              <a:path w="2447925" h="2447925">
                <a:moveTo>
                  <a:pt x="0" y="0"/>
                </a:moveTo>
                <a:lnTo>
                  <a:pt x="2447925" y="0"/>
                </a:lnTo>
                <a:lnTo>
                  <a:pt x="2447925" y="2447925"/>
                </a:lnTo>
                <a:lnTo>
                  <a:pt x="0" y="2447925"/>
                </a:lnTo>
                <a:lnTo>
                  <a:pt x="0" y="0"/>
                </a:lnTo>
                <a:close/>
              </a:path>
            </a:pathLst>
          </a:custGeom>
          <a:blipFill>
            <a:blip r:embed="rId2"/>
            <a:stretch>
              <a:fillRect/>
            </a:stretch>
          </a:blipFill>
        </p:spPr>
        <p:txBody>
          <a:bodyPr/>
          <a:lstStyle/>
          <a:p>
            <a:endParaRPr/>
          </a:p>
        </p:txBody>
      </p:sp>
      <p:grpSp>
        <p:nvGrpSpPr>
          <p:cNvPr id="9" name="Group 9"/>
          <p:cNvGrpSpPr>
            <a:grpSpLocks noChangeAspect="1"/>
          </p:cNvGrpSpPr>
          <p:nvPr/>
        </p:nvGrpSpPr>
        <p:grpSpPr>
          <a:xfrm>
            <a:off x="344214" y="74324"/>
            <a:ext cx="1368962" cy="1368962"/>
            <a:chOff x="0" y="0"/>
            <a:chExt cx="1368958" cy="1368958"/>
          </a:xfrm>
        </p:grpSpPr>
        <p:sp>
          <p:nvSpPr>
            <p:cNvPr id="10" name="Freeform 10"/>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11" name="Group 11"/>
          <p:cNvGrpSpPr>
            <a:grpSpLocks noChangeAspect="1"/>
          </p:cNvGrpSpPr>
          <p:nvPr/>
        </p:nvGrpSpPr>
        <p:grpSpPr>
          <a:xfrm>
            <a:off x="1951549" y="7380151"/>
            <a:ext cx="4306329" cy="2327529"/>
            <a:chOff x="0" y="0"/>
            <a:chExt cx="4306329" cy="2327529"/>
          </a:xfrm>
        </p:grpSpPr>
        <p:sp>
          <p:nvSpPr>
            <p:cNvPr id="12" name="Freeform 12"/>
            <p:cNvSpPr/>
            <p:nvPr/>
          </p:nvSpPr>
          <p:spPr>
            <a:xfrm>
              <a:off x="0" y="0"/>
              <a:ext cx="4306316" cy="2327529"/>
            </a:xfrm>
            <a:custGeom>
              <a:avLst/>
              <a:gdLst/>
              <a:ahLst/>
              <a:cxnLst/>
              <a:rect l="l" t="t" r="r" b="b"/>
              <a:pathLst>
                <a:path w="4306316" h="2327529">
                  <a:moveTo>
                    <a:pt x="0" y="2327529"/>
                  </a:moveTo>
                  <a:lnTo>
                    <a:pt x="4306316" y="2327529"/>
                  </a:lnTo>
                  <a:lnTo>
                    <a:pt x="4306316" y="0"/>
                  </a:lnTo>
                  <a:lnTo>
                    <a:pt x="0" y="0"/>
                  </a:lnTo>
                  <a:close/>
                </a:path>
              </a:pathLst>
            </a:custGeom>
            <a:solidFill>
              <a:srgbClr val="000000">
                <a:alpha val="0"/>
              </a:srgbClr>
            </a:solidFill>
          </p:spPr>
          <p:txBody>
            <a:bodyPr/>
            <a:lstStyle/>
            <a:p>
              <a:endParaRPr/>
            </a:p>
          </p:txBody>
        </p:sp>
      </p:grpSp>
      <p:grpSp>
        <p:nvGrpSpPr>
          <p:cNvPr id="13" name="Group 13"/>
          <p:cNvGrpSpPr>
            <a:grpSpLocks noChangeAspect="1"/>
          </p:cNvGrpSpPr>
          <p:nvPr/>
        </p:nvGrpSpPr>
        <p:grpSpPr>
          <a:xfrm>
            <a:off x="2025567" y="1855822"/>
            <a:ext cx="4232300" cy="2181368"/>
            <a:chOff x="0" y="0"/>
            <a:chExt cx="4232300" cy="2181377"/>
          </a:xfrm>
        </p:grpSpPr>
        <p:sp>
          <p:nvSpPr>
            <p:cNvPr id="14" name="Freeform 14"/>
            <p:cNvSpPr/>
            <p:nvPr/>
          </p:nvSpPr>
          <p:spPr>
            <a:xfrm>
              <a:off x="0" y="0"/>
              <a:ext cx="4232275" cy="2181352"/>
            </a:xfrm>
            <a:custGeom>
              <a:avLst/>
              <a:gdLst/>
              <a:ahLst/>
              <a:cxnLst/>
              <a:rect l="l" t="t" r="r" b="b"/>
              <a:pathLst>
                <a:path w="4232275" h="2181352">
                  <a:moveTo>
                    <a:pt x="0" y="2181352"/>
                  </a:moveTo>
                  <a:lnTo>
                    <a:pt x="4232275" y="2181352"/>
                  </a:lnTo>
                  <a:lnTo>
                    <a:pt x="4232275" y="0"/>
                  </a:lnTo>
                  <a:lnTo>
                    <a:pt x="0" y="0"/>
                  </a:lnTo>
                  <a:close/>
                </a:path>
              </a:pathLst>
            </a:custGeom>
            <a:solidFill>
              <a:srgbClr val="000000">
                <a:alpha val="0"/>
              </a:srgbClr>
            </a:solidFill>
          </p:spPr>
          <p:txBody>
            <a:bodyPr/>
            <a:lstStyle/>
            <a:p>
              <a:endParaRPr/>
            </a:p>
          </p:txBody>
        </p:sp>
      </p:grpSp>
      <p:grpSp>
        <p:nvGrpSpPr>
          <p:cNvPr id="15" name="Group 15"/>
          <p:cNvGrpSpPr>
            <a:grpSpLocks noChangeAspect="1"/>
          </p:cNvGrpSpPr>
          <p:nvPr/>
        </p:nvGrpSpPr>
        <p:grpSpPr>
          <a:xfrm>
            <a:off x="2025567" y="0"/>
            <a:ext cx="16262434" cy="1517599"/>
            <a:chOff x="0" y="0"/>
            <a:chExt cx="16262426" cy="1517599"/>
          </a:xfrm>
        </p:grpSpPr>
        <p:sp>
          <p:nvSpPr>
            <p:cNvPr id="16" name="Freeform 16"/>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17" name="Freeform 17"/>
          <p:cNvSpPr/>
          <p:nvPr/>
        </p:nvSpPr>
        <p:spPr>
          <a:xfrm>
            <a:off x="1310445" y="1792329"/>
            <a:ext cx="15536700" cy="8056741"/>
          </a:xfrm>
          <a:custGeom>
            <a:avLst/>
            <a:gdLst/>
            <a:ahLst/>
            <a:cxnLst/>
            <a:rect l="l" t="t" r="r" b="b"/>
            <a:pathLst>
              <a:path w="15536698" h="8056741">
                <a:moveTo>
                  <a:pt x="0" y="0"/>
                </a:moveTo>
                <a:lnTo>
                  <a:pt x="15536699" y="0"/>
                </a:lnTo>
                <a:lnTo>
                  <a:pt x="15536699" y="8056741"/>
                </a:lnTo>
                <a:lnTo>
                  <a:pt x="0" y="80567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8" name="TextBox 18"/>
          <p:cNvSpPr txBox="1"/>
          <p:nvPr/>
        </p:nvSpPr>
        <p:spPr>
          <a:xfrm>
            <a:off x="6079356" y="235554"/>
            <a:ext cx="8859393" cy="922668"/>
          </a:xfrm>
          <a:prstGeom prst="rect">
            <a:avLst/>
          </a:prstGeom>
        </p:spPr>
        <p:txBody>
          <a:bodyPr lIns="0" tIns="0" rIns="0" bIns="0" rtlCol="0" anchor="t">
            <a:spAutoFit/>
          </a:bodyPr>
          <a:lstStyle/>
          <a:p>
            <a:pPr algn="l">
              <a:lnSpc>
                <a:spcPts val="7419"/>
              </a:lnSpc>
            </a:pPr>
            <a:r>
              <a:rPr lang="en-US" sz="5299">
                <a:solidFill>
                  <a:srgbClr val="FFFFFF"/>
                </a:solidFill>
                <a:latin typeface="Libra Serif Modern"/>
                <a:ea typeface="Libra Serif Modern"/>
                <a:cs typeface="Libra Serif Modern"/>
                <a:sym typeface="Libra Serif Modern"/>
              </a:rPr>
              <a:t>Courses offered by UWED</a:t>
            </a:r>
          </a:p>
        </p:txBody>
      </p:sp>
      <p:sp>
        <p:nvSpPr>
          <p:cNvPr id="19" name="TextBox 19"/>
          <p:cNvSpPr txBox="1"/>
          <p:nvPr/>
        </p:nvSpPr>
        <p:spPr>
          <a:xfrm>
            <a:off x="1713176" y="4494390"/>
            <a:ext cx="4102294" cy="2165985"/>
          </a:xfrm>
          <a:prstGeom prst="rect">
            <a:avLst/>
          </a:prstGeom>
        </p:spPr>
        <p:txBody>
          <a:bodyPr lIns="0" tIns="0" rIns="0" bIns="0" rtlCol="0" anchor="t">
            <a:spAutoFit/>
          </a:bodyPr>
          <a:lstStyle/>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Soft power diplomacy</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Techniques of political negotiations </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Diplomatic and consular service</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Strategic culture </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Political anthropology</a:t>
            </a:r>
          </a:p>
        </p:txBody>
      </p:sp>
      <p:sp>
        <p:nvSpPr>
          <p:cNvPr id="20" name="TextBox 20"/>
          <p:cNvSpPr txBox="1"/>
          <p:nvPr/>
        </p:nvSpPr>
        <p:spPr>
          <a:xfrm>
            <a:off x="1951549" y="7313476"/>
            <a:ext cx="4306319" cy="2396703"/>
          </a:xfrm>
          <a:prstGeom prst="rect">
            <a:avLst/>
          </a:prstGeom>
        </p:spPr>
        <p:txBody>
          <a:bodyPr lIns="0" tIns="0" rIns="0" bIns="0" rtlCol="0" anchor="t">
            <a:spAutoFit/>
          </a:bodyPr>
          <a:lstStyle/>
          <a:p>
            <a:pPr marL="398209" lvl="1" indent="-199105" algn="l">
              <a:lnSpc>
                <a:spcPts val="2766"/>
              </a:lnSpc>
              <a:buFont typeface="Arial"/>
              <a:buChar char="•"/>
            </a:pPr>
            <a:r>
              <a:rPr lang="en-US" sz="1844" spc="92">
                <a:solidFill>
                  <a:srgbClr val="FFFFFF"/>
                </a:solidFill>
                <a:latin typeface="Libra Serif Modern"/>
                <a:ea typeface="Libra Serif Modern"/>
                <a:cs typeface="Libra Serif Modern"/>
                <a:sym typeface="Libra Serif Modern"/>
              </a:rPr>
              <a:t>Domestic politics and foreign policy</a:t>
            </a:r>
          </a:p>
          <a:p>
            <a:pPr marL="398209" lvl="1" indent="-199105" algn="l">
              <a:lnSpc>
                <a:spcPts val="2766"/>
              </a:lnSpc>
              <a:buFont typeface="Arial"/>
              <a:buChar char="•"/>
            </a:pPr>
            <a:r>
              <a:rPr lang="en-US" sz="1844" spc="92">
                <a:solidFill>
                  <a:srgbClr val="FFFFFF"/>
                </a:solidFill>
                <a:latin typeface="Libra Serif Modern"/>
                <a:ea typeface="Libra Serif Modern"/>
                <a:cs typeface="Libra Serif Modern"/>
                <a:sym typeface="Libra Serif Modern"/>
              </a:rPr>
              <a:t>Energy geopolitics</a:t>
            </a:r>
          </a:p>
          <a:p>
            <a:pPr marL="398209" lvl="1" indent="-199105" algn="l">
              <a:lnSpc>
                <a:spcPts val="2766"/>
              </a:lnSpc>
              <a:buFont typeface="Arial"/>
              <a:buChar char="•"/>
            </a:pPr>
            <a:r>
              <a:rPr lang="en-US" sz="1844" spc="92">
                <a:solidFill>
                  <a:srgbClr val="FFFFFF"/>
                </a:solidFill>
                <a:latin typeface="Libra Serif Modern"/>
                <a:ea typeface="Libra Serif Modern"/>
                <a:cs typeface="Libra Serif Modern"/>
                <a:sym typeface="Libra Serif Modern"/>
              </a:rPr>
              <a:t>System Analysis of Political Processes</a:t>
            </a:r>
          </a:p>
          <a:p>
            <a:pPr marL="398209" lvl="1" indent="-199105" algn="l">
              <a:lnSpc>
                <a:spcPts val="2766"/>
              </a:lnSpc>
              <a:buFont typeface="Arial"/>
              <a:buChar char="•"/>
            </a:pPr>
            <a:r>
              <a:rPr lang="en-US" sz="1844" spc="92">
                <a:solidFill>
                  <a:srgbClr val="FFFFFF"/>
                </a:solidFill>
                <a:latin typeface="Libra Serif Modern"/>
                <a:ea typeface="Libra Serif Modern"/>
                <a:cs typeface="Libra Serif Modern"/>
                <a:sym typeface="Libra Serif Modern"/>
              </a:rPr>
              <a:t>Strategic Thinking and Interaction </a:t>
            </a:r>
          </a:p>
          <a:p>
            <a:pPr marL="398209" lvl="1" indent="-199105" algn="l">
              <a:lnSpc>
                <a:spcPts val="2766"/>
              </a:lnSpc>
              <a:buFont typeface="Arial"/>
              <a:buChar char="•"/>
            </a:pPr>
            <a:r>
              <a:rPr lang="en-US" sz="1844" spc="92">
                <a:solidFill>
                  <a:srgbClr val="FFFFFF"/>
                </a:solidFill>
                <a:latin typeface="Libra Serif Modern"/>
                <a:ea typeface="Libra Serif Modern"/>
                <a:cs typeface="Libra Serif Modern"/>
                <a:sym typeface="Libra Serif Modern"/>
              </a:rPr>
              <a:t> Transnational corporations in international relations</a:t>
            </a:r>
          </a:p>
        </p:txBody>
      </p:sp>
      <p:sp>
        <p:nvSpPr>
          <p:cNvPr id="21" name="TextBox 21"/>
          <p:cNvSpPr txBox="1"/>
          <p:nvPr/>
        </p:nvSpPr>
        <p:spPr>
          <a:xfrm>
            <a:off x="2074145" y="1967732"/>
            <a:ext cx="4136822" cy="1996440"/>
          </a:xfrm>
          <a:prstGeom prst="rect">
            <a:avLst/>
          </a:prstGeom>
        </p:spPr>
        <p:txBody>
          <a:bodyPr lIns="0" tIns="0" rIns="0" bIns="0" rtlCol="0" anchor="t">
            <a:spAutoFit/>
          </a:bodyPr>
          <a:lstStyle/>
          <a:p>
            <a:pPr marL="453390" lvl="1" indent="-226695" algn="l">
              <a:lnSpc>
                <a:spcPts val="3150"/>
              </a:lnSpc>
              <a:buFont typeface="Arial"/>
              <a:buChar char="•"/>
            </a:pPr>
            <a:r>
              <a:rPr lang="en-US" sz="2100" spc="105">
                <a:solidFill>
                  <a:srgbClr val="FFFFFF"/>
                </a:solidFill>
                <a:latin typeface="Libra Serif Modern"/>
                <a:ea typeface="Libra Serif Modern"/>
                <a:cs typeface="Libra Serif Modern"/>
                <a:sym typeface="Libra Serif Modern"/>
              </a:rPr>
              <a:t>Political Management </a:t>
            </a:r>
          </a:p>
          <a:p>
            <a:pPr marL="453390" lvl="1" indent="-226695" algn="l">
              <a:lnSpc>
                <a:spcPts val="3150"/>
              </a:lnSpc>
              <a:buFont typeface="Arial"/>
              <a:buChar char="•"/>
            </a:pPr>
            <a:r>
              <a:rPr lang="en-US" sz="2100" spc="105">
                <a:solidFill>
                  <a:srgbClr val="FFFFFF"/>
                </a:solidFill>
                <a:latin typeface="Libra Serif Modern"/>
                <a:ea typeface="Libra Serif Modern"/>
                <a:cs typeface="Libra Serif Modern"/>
                <a:sym typeface="Libra Serif Modern"/>
              </a:rPr>
              <a:t>Analysis of geostrategic risks</a:t>
            </a:r>
          </a:p>
          <a:p>
            <a:pPr marL="453390" lvl="1" indent="-226695" algn="l">
              <a:lnSpc>
                <a:spcPts val="3150"/>
              </a:lnSpc>
              <a:buFont typeface="Arial"/>
              <a:buChar char="•"/>
            </a:pPr>
            <a:r>
              <a:rPr lang="en-US" sz="2100" spc="105">
                <a:solidFill>
                  <a:srgbClr val="FFFFFF"/>
                </a:solidFill>
                <a:latin typeface="Libra Serif Modern"/>
                <a:ea typeface="Libra Serif Modern"/>
                <a:cs typeface="Libra Serif Modern"/>
                <a:sym typeface="Libra Serif Modern"/>
              </a:rPr>
              <a:t>Conflict resolution (conflict studies)</a:t>
            </a:r>
          </a:p>
          <a:p>
            <a:pPr marL="453390" lvl="1" indent="-226695" algn="l">
              <a:lnSpc>
                <a:spcPts val="3150"/>
              </a:lnSpc>
              <a:buFont typeface="Arial"/>
              <a:buChar char="•"/>
            </a:pPr>
            <a:r>
              <a:rPr lang="en-US" sz="2100" spc="105">
                <a:solidFill>
                  <a:srgbClr val="FFFFFF"/>
                </a:solidFill>
                <a:latin typeface="Libra Serif Modern"/>
                <a:ea typeface="Libra Serif Modern"/>
                <a:cs typeface="Libra Serif Modern"/>
                <a:sym typeface="Libra Serif Modern"/>
              </a:rPr>
              <a:t>AI in Politics</a:t>
            </a:r>
          </a:p>
        </p:txBody>
      </p:sp>
      <p:sp>
        <p:nvSpPr>
          <p:cNvPr id="22" name="TextBox 22"/>
          <p:cNvSpPr txBox="1"/>
          <p:nvPr/>
        </p:nvSpPr>
        <p:spPr>
          <a:xfrm>
            <a:off x="11886315" y="1950815"/>
            <a:ext cx="3390919" cy="1905000"/>
          </a:xfrm>
          <a:prstGeom prst="rect">
            <a:avLst/>
          </a:prstGeom>
        </p:spPr>
        <p:txBody>
          <a:bodyPr lIns="0" tIns="0" rIns="0" bIns="0" rtlCol="0" anchor="t">
            <a:spAutoFit/>
          </a:bodyPr>
          <a:lstStyle/>
          <a:p>
            <a:pPr marL="431801" lvl="1" indent="-215900" algn="l">
              <a:lnSpc>
                <a:spcPts val="3000"/>
              </a:lnSpc>
              <a:buFont typeface="Arial"/>
              <a:buChar char="•"/>
            </a:pPr>
            <a:r>
              <a:rPr lang="en-US" sz="2000" spc="100">
                <a:solidFill>
                  <a:srgbClr val="FFFFFF"/>
                </a:solidFill>
                <a:latin typeface="Libra Serif Modern"/>
                <a:ea typeface="Libra Serif Modern"/>
                <a:cs typeface="Libra Serif Modern"/>
                <a:sym typeface="Libra Serif Modern"/>
              </a:rPr>
              <a:t>Administrative Law</a:t>
            </a:r>
          </a:p>
          <a:p>
            <a:pPr marL="431801" lvl="1" indent="-215900" algn="l">
              <a:lnSpc>
                <a:spcPts val="3000"/>
              </a:lnSpc>
              <a:buFont typeface="Arial"/>
              <a:buChar char="•"/>
            </a:pPr>
            <a:r>
              <a:rPr lang="en-US" sz="2000" spc="100">
                <a:solidFill>
                  <a:srgbClr val="FFFFFF"/>
                </a:solidFill>
                <a:latin typeface="Libra Serif Modern"/>
                <a:ea typeface="Libra Serif Modern"/>
                <a:cs typeface="Libra Serif Modern"/>
                <a:sym typeface="Libra Serif Modern"/>
              </a:rPr>
              <a:t>Civil Law   </a:t>
            </a:r>
          </a:p>
          <a:p>
            <a:pPr marL="431801" lvl="1" indent="-215900" algn="l">
              <a:lnSpc>
                <a:spcPts val="3000"/>
              </a:lnSpc>
              <a:buFont typeface="Arial"/>
              <a:buChar char="•"/>
            </a:pPr>
            <a:r>
              <a:rPr lang="en-US" sz="2000" spc="100">
                <a:solidFill>
                  <a:srgbClr val="FFFFFF"/>
                </a:solidFill>
                <a:latin typeface="Libra Serif Modern"/>
                <a:ea typeface="Libra Serif Modern"/>
                <a:cs typeface="Libra Serif Modern"/>
                <a:sym typeface="Libra Serif Modern"/>
              </a:rPr>
              <a:t>Criminal Law   </a:t>
            </a:r>
          </a:p>
          <a:p>
            <a:pPr marL="431801" lvl="1" indent="-215900" algn="l">
              <a:lnSpc>
                <a:spcPts val="3000"/>
              </a:lnSpc>
              <a:buFont typeface="Arial"/>
              <a:buChar char="•"/>
            </a:pPr>
            <a:r>
              <a:rPr lang="en-US" sz="2000" spc="100">
                <a:solidFill>
                  <a:srgbClr val="FFFFFF"/>
                </a:solidFill>
                <a:latin typeface="Libra Serif Modern"/>
                <a:ea typeface="Libra Serif Modern"/>
                <a:cs typeface="Libra Serif Modern"/>
                <a:sym typeface="Libra Serif Modern"/>
              </a:rPr>
              <a:t>Public International Law</a:t>
            </a:r>
          </a:p>
          <a:p>
            <a:pPr marL="431801" lvl="1" indent="-215900" algn="l">
              <a:lnSpc>
                <a:spcPts val="3000"/>
              </a:lnSpc>
              <a:buFont typeface="Arial"/>
              <a:buChar char="•"/>
            </a:pPr>
            <a:r>
              <a:rPr lang="en-US" sz="2000" spc="100">
                <a:solidFill>
                  <a:srgbClr val="FFFFFF"/>
                </a:solidFill>
                <a:latin typeface="Libra Serif Modern"/>
                <a:ea typeface="Libra Serif Modern"/>
                <a:cs typeface="Libra Serif Modern"/>
                <a:sym typeface="Libra Serif Modern"/>
              </a:rPr>
              <a:t>Financial and Tax Law</a:t>
            </a:r>
          </a:p>
        </p:txBody>
      </p:sp>
      <p:sp>
        <p:nvSpPr>
          <p:cNvPr id="23" name="TextBox 23"/>
          <p:cNvSpPr txBox="1"/>
          <p:nvPr/>
        </p:nvSpPr>
        <p:spPr>
          <a:xfrm>
            <a:off x="11727517" y="7502457"/>
            <a:ext cx="3708515" cy="2513539"/>
          </a:xfrm>
          <a:prstGeom prst="rect">
            <a:avLst/>
          </a:prstGeom>
        </p:spPr>
        <p:txBody>
          <a:bodyPr lIns="0" tIns="0" rIns="0" bIns="0" rtlCol="0" anchor="t">
            <a:spAutoFit/>
          </a:bodyPr>
          <a:lstStyle/>
          <a:p>
            <a:pPr marL="450428" lvl="1" indent="-225214" algn="l">
              <a:lnSpc>
                <a:spcPts val="2906"/>
              </a:lnSpc>
              <a:buFont typeface="Arial"/>
              <a:buChar char="•"/>
            </a:pPr>
            <a:r>
              <a:rPr lang="en-US" sz="2086">
                <a:solidFill>
                  <a:srgbClr val="FDFDFD"/>
                </a:solidFill>
                <a:latin typeface="Libra Serif Modern"/>
                <a:ea typeface="Libra Serif Modern"/>
                <a:cs typeface="Libra Serif Modern"/>
                <a:sym typeface="Libra Serif Modern"/>
              </a:rPr>
              <a:t>Probability and Statistics </a:t>
            </a:r>
          </a:p>
          <a:p>
            <a:pPr marL="450428" lvl="1" indent="-225214" algn="l">
              <a:lnSpc>
                <a:spcPts val="2906"/>
              </a:lnSpc>
              <a:buFont typeface="Arial"/>
              <a:buChar char="•"/>
            </a:pPr>
            <a:r>
              <a:rPr lang="en-US" sz="2086">
                <a:solidFill>
                  <a:srgbClr val="FDFDFD"/>
                </a:solidFill>
                <a:latin typeface="Libra Serif Modern"/>
                <a:ea typeface="Libra Serif Modern"/>
                <a:cs typeface="Libra Serif Modern"/>
                <a:sym typeface="Libra Serif Modern"/>
              </a:rPr>
              <a:t>Green Economy</a:t>
            </a:r>
          </a:p>
          <a:p>
            <a:pPr marL="450428" lvl="1" indent="-225214" algn="l">
              <a:lnSpc>
                <a:spcPts val="2906"/>
              </a:lnSpc>
              <a:buFont typeface="Arial"/>
              <a:buChar char="•"/>
            </a:pPr>
            <a:r>
              <a:rPr lang="en-US" sz="2086">
                <a:solidFill>
                  <a:srgbClr val="FDFDFD"/>
                </a:solidFill>
                <a:latin typeface="Libra Serif Modern"/>
                <a:ea typeface="Libra Serif Modern"/>
                <a:cs typeface="Libra Serif Modern"/>
                <a:sym typeface="Libra Serif Modern"/>
              </a:rPr>
              <a:t>Econometrics</a:t>
            </a:r>
          </a:p>
          <a:p>
            <a:pPr marL="450428" lvl="1" indent="-225214" algn="l">
              <a:lnSpc>
                <a:spcPts val="2906"/>
              </a:lnSpc>
              <a:buFont typeface="Arial"/>
              <a:buChar char="•"/>
            </a:pPr>
            <a:r>
              <a:rPr lang="en-US" sz="2086">
                <a:solidFill>
                  <a:srgbClr val="FDFDFD"/>
                </a:solidFill>
                <a:latin typeface="Libra Serif Modern"/>
                <a:ea typeface="Libra Serif Modern"/>
                <a:cs typeface="Libra Serif Modern"/>
                <a:sym typeface="Libra Serif Modern"/>
              </a:rPr>
              <a:t>Financial Management  </a:t>
            </a:r>
          </a:p>
          <a:p>
            <a:pPr marL="450428" lvl="1" indent="-225214" algn="l">
              <a:lnSpc>
                <a:spcPts val="2906"/>
              </a:lnSpc>
              <a:buFont typeface="Arial"/>
              <a:buChar char="•"/>
            </a:pPr>
            <a:r>
              <a:rPr lang="en-US" sz="2086">
                <a:solidFill>
                  <a:srgbClr val="FDFDFD"/>
                </a:solidFill>
                <a:latin typeface="Libra Serif Modern"/>
                <a:ea typeface="Libra Serif Modern"/>
                <a:cs typeface="Libra Serif Modern"/>
                <a:sym typeface="Libra Serif Modern"/>
              </a:rPr>
              <a:t>Development Economics  </a:t>
            </a:r>
          </a:p>
          <a:p>
            <a:pPr marL="450428" lvl="1" indent="-225214" algn="l">
              <a:lnSpc>
                <a:spcPts val="2906"/>
              </a:lnSpc>
              <a:buFont typeface="Arial"/>
              <a:buChar char="•"/>
            </a:pPr>
            <a:r>
              <a:rPr lang="en-US" sz="2086">
                <a:solidFill>
                  <a:srgbClr val="FDFDFD"/>
                </a:solidFill>
                <a:latin typeface="Libra Serif Modern"/>
                <a:ea typeface="Libra Serif Modern"/>
                <a:cs typeface="Libra Serif Modern"/>
                <a:sym typeface="Libra Serif Modern"/>
              </a:rPr>
              <a:t>International Management </a:t>
            </a:r>
          </a:p>
          <a:p>
            <a:pPr algn="ctr">
              <a:lnSpc>
                <a:spcPts val="2627"/>
              </a:lnSpc>
            </a:pPr>
            <a:endParaRPr lang="en-US" sz="2086">
              <a:solidFill>
                <a:srgbClr val="FDFDFD"/>
              </a:solidFill>
              <a:latin typeface="Libra Serif Modern"/>
              <a:ea typeface="Libra Serif Modern"/>
              <a:cs typeface="Libra Serif Modern"/>
              <a:sym typeface="Libra Serif Modern"/>
            </a:endParaRPr>
          </a:p>
        </p:txBody>
      </p:sp>
      <p:sp>
        <p:nvSpPr>
          <p:cNvPr id="24" name="TextBox 24"/>
          <p:cNvSpPr txBox="1"/>
          <p:nvPr/>
        </p:nvSpPr>
        <p:spPr>
          <a:xfrm>
            <a:off x="12788049" y="4593522"/>
            <a:ext cx="3862267" cy="2165985"/>
          </a:xfrm>
          <a:prstGeom prst="rect">
            <a:avLst/>
          </a:prstGeom>
        </p:spPr>
        <p:txBody>
          <a:bodyPr lIns="0" tIns="0" rIns="0" bIns="0" rtlCol="0" anchor="t">
            <a:spAutoFit/>
          </a:bodyPr>
          <a:lstStyle/>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Intellectual Property Rights</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International Organizations Law</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World Trade Organization Law</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International Investment Law </a:t>
            </a:r>
          </a:p>
          <a:p>
            <a:pPr marL="410211" lvl="1" indent="-205106" algn="l">
              <a:lnSpc>
                <a:spcPts val="2850"/>
              </a:lnSpc>
              <a:buFont typeface="Arial"/>
              <a:buChar char="•"/>
            </a:pPr>
            <a:r>
              <a:rPr lang="en-US" sz="1900" spc="95">
                <a:solidFill>
                  <a:srgbClr val="FFFFFF"/>
                </a:solidFill>
                <a:latin typeface="Libra Serif Modern"/>
                <a:ea typeface="Libra Serif Modern"/>
                <a:cs typeface="Libra Serif Modern"/>
                <a:sym typeface="Libra Serif Modern"/>
              </a:rPr>
              <a:t>EU Law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a:off x="517458" y="1443260"/>
            <a:ext cx="17253083" cy="8272239"/>
          </a:xfrm>
          <a:custGeom>
            <a:avLst/>
            <a:gdLst/>
            <a:ahLst/>
            <a:cxnLst/>
            <a:rect l="l" t="t" r="r" b="b"/>
            <a:pathLst>
              <a:path w="11506564" h="7508005">
                <a:moveTo>
                  <a:pt x="0" y="0"/>
                </a:moveTo>
                <a:lnTo>
                  <a:pt x="11506564" y="0"/>
                </a:lnTo>
                <a:lnTo>
                  <a:pt x="11506564" y="7508005"/>
                </a:lnTo>
                <a:lnTo>
                  <a:pt x="0" y="7508005"/>
                </a:lnTo>
                <a:lnTo>
                  <a:pt x="0" y="0"/>
                </a:lnTo>
                <a:close/>
              </a:path>
            </a:pathLst>
          </a:custGeom>
          <a:blipFill>
            <a:blip r:embed="rId3"/>
            <a:stretch>
              <a:fillRect l="-6172" t="-8710" r="-1200" b="-48510"/>
            </a:stretch>
          </a:blipFill>
        </p:spPr>
        <p:txBody>
          <a:bodyPr/>
          <a:lstStyle/>
          <a:p>
            <a:endParaRPr/>
          </a:p>
        </p:txBody>
      </p:sp>
      <p:sp>
        <p:nvSpPr>
          <p:cNvPr id="10" name="TextBox 10"/>
          <p:cNvSpPr txBox="1"/>
          <p:nvPr/>
        </p:nvSpPr>
        <p:spPr>
          <a:xfrm>
            <a:off x="4615247" y="313392"/>
            <a:ext cx="10725052"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Academic calendar year 2025/2026</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Freeform 9"/>
          <p:cNvSpPr/>
          <p:nvPr/>
        </p:nvSpPr>
        <p:spPr>
          <a:xfrm rot="1031998">
            <a:off x="14858907" y="4791338"/>
            <a:ext cx="2778172" cy="2545816"/>
          </a:xfrm>
          <a:custGeom>
            <a:avLst/>
            <a:gdLst/>
            <a:ahLst/>
            <a:cxnLst/>
            <a:rect l="l" t="t" r="r" b="b"/>
            <a:pathLst>
              <a:path w="2778172" h="2545816">
                <a:moveTo>
                  <a:pt x="0" y="0"/>
                </a:moveTo>
                <a:lnTo>
                  <a:pt x="2778172" y="0"/>
                </a:lnTo>
                <a:lnTo>
                  <a:pt x="2778172" y="2545816"/>
                </a:lnTo>
                <a:lnTo>
                  <a:pt x="0" y="2545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10" name="Freeform 10"/>
          <p:cNvSpPr/>
          <p:nvPr/>
        </p:nvSpPr>
        <p:spPr>
          <a:xfrm>
            <a:off x="6461522" y="2093840"/>
            <a:ext cx="1807121" cy="1370127"/>
          </a:xfrm>
          <a:custGeom>
            <a:avLst/>
            <a:gdLst/>
            <a:ahLst/>
            <a:cxnLst/>
            <a:rect l="l" t="t" r="r" b="b"/>
            <a:pathLst>
              <a:path w="1807121" h="1370127">
                <a:moveTo>
                  <a:pt x="0" y="0"/>
                </a:moveTo>
                <a:lnTo>
                  <a:pt x="1807122" y="0"/>
                </a:lnTo>
                <a:lnTo>
                  <a:pt x="1807122" y="1370127"/>
                </a:lnTo>
                <a:lnTo>
                  <a:pt x="0" y="1370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1" name="Freeform 11"/>
          <p:cNvSpPr/>
          <p:nvPr/>
        </p:nvSpPr>
        <p:spPr>
          <a:xfrm>
            <a:off x="6461522" y="4257255"/>
            <a:ext cx="1462056" cy="2132974"/>
          </a:xfrm>
          <a:custGeom>
            <a:avLst/>
            <a:gdLst/>
            <a:ahLst/>
            <a:cxnLst/>
            <a:rect l="l" t="t" r="r" b="b"/>
            <a:pathLst>
              <a:path w="1462056" h="2132974">
                <a:moveTo>
                  <a:pt x="0" y="0"/>
                </a:moveTo>
                <a:lnTo>
                  <a:pt x="1462057" y="0"/>
                </a:lnTo>
                <a:lnTo>
                  <a:pt x="1462057" y="2132973"/>
                </a:lnTo>
                <a:lnTo>
                  <a:pt x="0" y="21329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2" name="Freeform 12"/>
          <p:cNvSpPr/>
          <p:nvPr/>
        </p:nvSpPr>
        <p:spPr>
          <a:xfrm>
            <a:off x="8564930" y="8082482"/>
            <a:ext cx="2549227" cy="1719570"/>
          </a:xfrm>
          <a:custGeom>
            <a:avLst/>
            <a:gdLst/>
            <a:ahLst/>
            <a:cxnLst/>
            <a:rect l="l" t="t" r="r" b="b"/>
            <a:pathLst>
              <a:path w="2549227" h="1719570">
                <a:moveTo>
                  <a:pt x="0" y="0"/>
                </a:moveTo>
                <a:lnTo>
                  <a:pt x="2549227" y="0"/>
                </a:lnTo>
                <a:lnTo>
                  <a:pt x="2549227" y="1719570"/>
                </a:lnTo>
                <a:lnTo>
                  <a:pt x="0" y="17195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3" name="Freeform 13"/>
          <p:cNvSpPr/>
          <p:nvPr/>
        </p:nvSpPr>
        <p:spPr>
          <a:xfrm>
            <a:off x="14665189" y="1623387"/>
            <a:ext cx="3347307" cy="3520113"/>
          </a:xfrm>
          <a:custGeom>
            <a:avLst/>
            <a:gdLst/>
            <a:ahLst/>
            <a:cxnLst/>
            <a:rect l="l" t="t" r="r" b="b"/>
            <a:pathLst>
              <a:path w="3347307" h="3520113">
                <a:moveTo>
                  <a:pt x="0" y="0"/>
                </a:moveTo>
                <a:lnTo>
                  <a:pt x="3347307" y="0"/>
                </a:lnTo>
                <a:lnTo>
                  <a:pt x="3347307" y="3520113"/>
                </a:lnTo>
                <a:lnTo>
                  <a:pt x="0" y="3520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a:p>
        </p:txBody>
      </p:sp>
      <p:sp>
        <p:nvSpPr>
          <p:cNvPr id="14" name="TextBox 14"/>
          <p:cNvSpPr txBox="1"/>
          <p:nvPr/>
        </p:nvSpPr>
        <p:spPr>
          <a:xfrm>
            <a:off x="4793728" y="236874"/>
            <a:ext cx="9410155"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Necessary information </a:t>
            </a:r>
          </a:p>
        </p:txBody>
      </p:sp>
      <p:sp>
        <p:nvSpPr>
          <p:cNvPr id="15" name="TextBox 15"/>
          <p:cNvSpPr txBox="1"/>
          <p:nvPr/>
        </p:nvSpPr>
        <p:spPr>
          <a:xfrm>
            <a:off x="733839" y="1829394"/>
            <a:ext cx="5120874" cy="1851393"/>
          </a:xfrm>
          <a:prstGeom prst="rect">
            <a:avLst/>
          </a:prstGeom>
        </p:spPr>
        <p:txBody>
          <a:bodyPr lIns="0" tIns="0" rIns="0" bIns="0" rtlCol="0" anchor="t">
            <a:spAutoFit/>
          </a:bodyPr>
          <a:lstStyle/>
          <a:p>
            <a:pPr algn="ctr">
              <a:lnSpc>
                <a:spcPts val="2954"/>
              </a:lnSpc>
              <a:spcBef>
                <a:spcPct val="0"/>
              </a:spcBef>
            </a:pPr>
            <a:r>
              <a:rPr lang="en-US" sz="2110" b="1" dirty="0">
                <a:solidFill>
                  <a:srgbClr val="880019"/>
                </a:solidFill>
                <a:latin typeface="DM Sans Bold"/>
                <a:ea typeface="DM Sans Bold"/>
                <a:cs typeface="DM Sans Bold"/>
                <a:sym typeface="DM Sans Bold"/>
              </a:rPr>
              <a:t>Academic year at UWED consists of Fall semester and Spring semester.</a:t>
            </a:r>
          </a:p>
          <a:p>
            <a:pPr algn="ctr">
              <a:lnSpc>
                <a:spcPts val="2954"/>
              </a:lnSpc>
              <a:spcBef>
                <a:spcPct val="0"/>
              </a:spcBef>
            </a:pPr>
            <a:endParaRPr lang="en-US" sz="2110" b="1" dirty="0">
              <a:solidFill>
                <a:srgbClr val="880019"/>
              </a:solidFill>
              <a:latin typeface="DM Sans Bold"/>
              <a:ea typeface="DM Sans Bold"/>
              <a:cs typeface="DM Sans Bold"/>
              <a:sym typeface="DM Sans Bold"/>
            </a:endParaRPr>
          </a:p>
          <a:p>
            <a:pPr algn="l">
              <a:lnSpc>
                <a:spcPts val="2954"/>
              </a:lnSpc>
              <a:spcBef>
                <a:spcPct val="0"/>
              </a:spcBef>
            </a:pPr>
            <a:r>
              <a:rPr lang="en-US" sz="2110" dirty="0">
                <a:solidFill>
                  <a:srgbClr val="000000"/>
                </a:solidFill>
                <a:latin typeface="DM Sans"/>
                <a:ea typeface="DM Sans"/>
                <a:cs typeface="DM Sans"/>
                <a:sym typeface="DM Sans"/>
              </a:rPr>
              <a:t>-Fall semester: September to December</a:t>
            </a:r>
          </a:p>
          <a:p>
            <a:pPr algn="l">
              <a:lnSpc>
                <a:spcPts val="2954"/>
              </a:lnSpc>
              <a:spcBef>
                <a:spcPct val="0"/>
              </a:spcBef>
            </a:pPr>
            <a:r>
              <a:rPr lang="en-US" sz="2110" dirty="0">
                <a:solidFill>
                  <a:srgbClr val="000000"/>
                </a:solidFill>
                <a:latin typeface="DM Sans"/>
                <a:ea typeface="DM Sans"/>
                <a:cs typeface="DM Sans"/>
                <a:sym typeface="DM Sans"/>
              </a:rPr>
              <a:t>-Spring semester: January to May</a:t>
            </a:r>
          </a:p>
        </p:txBody>
      </p:sp>
      <p:sp>
        <p:nvSpPr>
          <p:cNvPr id="16" name="TextBox 16"/>
          <p:cNvSpPr txBox="1"/>
          <p:nvPr/>
        </p:nvSpPr>
        <p:spPr>
          <a:xfrm>
            <a:off x="882064" y="4209630"/>
            <a:ext cx="4463334" cy="1479918"/>
          </a:xfrm>
          <a:prstGeom prst="rect">
            <a:avLst/>
          </a:prstGeom>
        </p:spPr>
        <p:txBody>
          <a:bodyPr lIns="0" tIns="0" rIns="0" bIns="0" rtlCol="0" anchor="t">
            <a:spAutoFit/>
          </a:bodyPr>
          <a:lstStyle/>
          <a:p>
            <a:pPr algn="l">
              <a:lnSpc>
                <a:spcPts val="2954"/>
              </a:lnSpc>
              <a:spcBef>
                <a:spcPct val="0"/>
              </a:spcBef>
            </a:pPr>
            <a:r>
              <a:rPr lang="en-US" sz="2110" b="1">
                <a:solidFill>
                  <a:srgbClr val="053371"/>
                </a:solidFill>
                <a:latin typeface="DM Sans Bold"/>
                <a:ea typeface="DM Sans Bold"/>
                <a:cs typeface="DM Sans Bold"/>
                <a:sym typeface="DM Sans Bold"/>
              </a:rPr>
              <a:t>Grading system:</a:t>
            </a:r>
            <a:r>
              <a:rPr lang="en-US" sz="2110">
                <a:solidFill>
                  <a:srgbClr val="194A8D"/>
                </a:solidFill>
                <a:latin typeface="DM Sans"/>
                <a:ea typeface="DM Sans"/>
                <a:cs typeface="DM Sans"/>
                <a:sym typeface="DM Sans"/>
              </a:rPr>
              <a:t> </a:t>
            </a:r>
            <a:r>
              <a:rPr lang="en-US" sz="2110">
                <a:solidFill>
                  <a:srgbClr val="000000"/>
                </a:solidFill>
                <a:latin typeface="DM Sans"/>
                <a:ea typeface="DM Sans"/>
                <a:cs typeface="DM Sans"/>
                <a:sym typeface="DM Sans"/>
              </a:rPr>
              <a:t>based on a 100-point scale with ECTS-based learning system.</a:t>
            </a:r>
          </a:p>
          <a:p>
            <a:pPr algn="l">
              <a:lnSpc>
                <a:spcPts val="2954"/>
              </a:lnSpc>
              <a:spcBef>
                <a:spcPct val="0"/>
              </a:spcBef>
            </a:pPr>
            <a:r>
              <a:rPr lang="en-US" sz="2110">
                <a:solidFill>
                  <a:srgbClr val="000000"/>
                </a:solidFill>
                <a:latin typeface="DM Sans"/>
                <a:ea typeface="DM Sans"/>
                <a:cs typeface="DM Sans"/>
                <a:sym typeface="DM Sans"/>
              </a:rPr>
              <a:t>Usually</a:t>
            </a:r>
            <a:r>
              <a:rPr lang="en-US" sz="2110" b="1">
                <a:solidFill>
                  <a:srgbClr val="053371"/>
                </a:solidFill>
                <a:latin typeface="DM Sans Bold"/>
                <a:ea typeface="DM Sans Bold"/>
                <a:cs typeface="DM Sans Bold"/>
                <a:sym typeface="DM Sans Bold"/>
              </a:rPr>
              <a:t> 6 ECTS per one discipline</a:t>
            </a:r>
          </a:p>
        </p:txBody>
      </p:sp>
      <p:sp>
        <p:nvSpPr>
          <p:cNvPr id="17" name="TextBox 17"/>
          <p:cNvSpPr txBox="1"/>
          <p:nvPr/>
        </p:nvSpPr>
        <p:spPr>
          <a:xfrm>
            <a:off x="8719414" y="1997312"/>
            <a:ext cx="7147087" cy="5557832"/>
          </a:xfrm>
          <a:prstGeom prst="rect">
            <a:avLst/>
          </a:prstGeom>
        </p:spPr>
        <p:txBody>
          <a:bodyPr lIns="0" tIns="0" rIns="0" bIns="0" rtlCol="0" anchor="t">
            <a:spAutoFit/>
          </a:bodyPr>
          <a:lstStyle/>
          <a:p>
            <a:pPr algn="ctr">
              <a:lnSpc>
                <a:spcPts val="3412"/>
              </a:lnSpc>
              <a:spcBef>
                <a:spcPct val="0"/>
              </a:spcBef>
            </a:pPr>
            <a:r>
              <a:rPr lang="en-US" sz="2437" b="1">
                <a:solidFill>
                  <a:srgbClr val="880019"/>
                </a:solidFill>
                <a:latin typeface="DM Sans Bold"/>
                <a:ea typeface="DM Sans Bold"/>
                <a:cs typeface="DM Sans Bold"/>
                <a:sym typeface="DM Sans Bold"/>
              </a:rPr>
              <a:t>Holidays in Uzbekistan</a:t>
            </a:r>
          </a:p>
          <a:p>
            <a:pPr algn="l">
              <a:lnSpc>
                <a:spcPts val="3412"/>
              </a:lnSpc>
              <a:spcBef>
                <a:spcPct val="0"/>
              </a:spcBef>
            </a:pPr>
            <a:endParaRPr lang="en-US" sz="2437" b="1">
              <a:solidFill>
                <a:srgbClr val="880019"/>
              </a:solidFill>
              <a:latin typeface="DM Sans Bold"/>
              <a:ea typeface="DM Sans Bold"/>
              <a:cs typeface="DM Sans Bold"/>
              <a:sym typeface="DM Sans Bold"/>
            </a:endParaRPr>
          </a:p>
          <a:p>
            <a:pPr algn="l">
              <a:lnSpc>
                <a:spcPts val="3412"/>
              </a:lnSpc>
              <a:spcBef>
                <a:spcPct val="0"/>
              </a:spcBef>
            </a:pPr>
            <a:r>
              <a:rPr lang="en-US" sz="2437">
                <a:solidFill>
                  <a:srgbClr val="000000"/>
                </a:solidFill>
                <a:latin typeface="DM Sans"/>
                <a:ea typeface="DM Sans"/>
                <a:cs typeface="DM Sans"/>
                <a:sym typeface="DM Sans"/>
              </a:rPr>
              <a:t>January 1 – New Year’s Day</a:t>
            </a:r>
          </a:p>
          <a:p>
            <a:pPr algn="l">
              <a:lnSpc>
                <a:spcPts val="3412"/>
              </a:lnSpc>
              <a:spcBef>
                <a:spcPct val="0"/>
              </a:spcBef>
            </a:pPr>
            <a:r>
              <a:rPr lang="en-US" sz="2437">
                <a:solidFill>
                  <a:srgbClr val="000000"/>
                </a:solidFill>
                <a:latin typeface="DM Sans"/>
                <a:ea typeface="DM Sans"/>
                <a:cs typeface="DM Sans"/>
                <a:sym typeface="DM Sans"/>
              </a:rPr>
              <a:t>January 14 – Defenders of the Motherland Day</a:t>
            </a:r>
          </a:p>
          <a:p>
            <a:pPr algn="l">
              <a:lnSpc>
                <a:spcPts val="3412"/>
              </a:lnSpc>
              <a:spcBef>
                <a:spcPct val="0"/>
              </a:spcBef>
            </a:pPr>
            <a:r>
              <a:rPr lang="en-US" sz="2437">
                <a:solidFill>
                  <a:srgbClr val="000000"/>
                </a:solidFill>
                <a:latin typeface="DM Sans"/>
                <a:ea typeface="DM Sans"/>
                <a:cs typeface="DM Sans"/>
                <a:sym typeface="DM Sans"/>
              </a:rPr>
              <a:t>March 8 – International Women’s Day</a:t>
            </a:r>
          </a:p>
          <a:p>
            <a:pPr algn="l">
              <a:lnSpc>
                <a:spcPts val="3412"/>
              </a:lnSpc>
              <a:spcBef>
                <a:spcPct val="0"/>
              </a:spcBef>
            </a:pPr>
            <a:r>
              <a:rPr lang="en-US" sz="2437">
                <a:solidFill>
                  <a:srgbClr val="000000"/>
                </a:solidFill>
                <a:latin typeface="DM Sans"/>
                <a:ea typeface="DM Sans"/>
                <a:cs typeface="DM Sans"/>
                <a:sym typeface="DM Sans"/>
              </a:rPr>
              <a:t>March 21 – Navruz (Spring Festival)</a:t>
            </a:r>
          </a:p>
          <a:p>
            <a:pPr algn="l">
              <a:lnSpc>
                <a:spcPts val="3412"/>
              </a:lnSpc>
              <a:spcBef>
                <a:spcPct val="0"/>
              </a:spcBef>
            </a:pPr>
            <a:r>
              <a:rPr lang="en-US" sz="2437">
                <a:solidFill>
                  <a:srgbClr val="000000"/>
                </a:solidFill>
                <a:latin typeface="DM Sans"/>
                <a:ea typeface="DM Sans"/>
                <a:cs typeface="DM Sans"/>
                <a:sym typeface="DM Sans"/>
              </a:rPr>
              <a:t>May 9 – Day of Memory and Honor</a:t>
            </a:r>
          </a:p>
          <a:p>
            <a:pPr algn="l">
              <a:lnSpc>
                <a:spcPts val="3412"/>
              </a:lnSpc>
              <a:spcBef>
                <a:spcPct val="0"/>
              </a:spcBef>
            </a:pPr>
            <a:r>
              <a:rPr lang="en-US" sz="2437">
                <a:solidFill>
                  <a:srgbClr val="000000"/>
                </a:solidFill>
                <a:latin typeface="DM Sans"/>
                <a:ea typeface="DM Sans"/>
                <a:cs typeface="DM Sans"/>
                <a:sym typeface="DM Sans"/>
              </a:rPr>
              <a:t>Date varies – Ramadan Eid (Ramazon Hayit)</a:t>
            </a:r>
          </a:p>
          <a:p>
            <a:pPr algn="l">
              <a:lnSpc>
                <a:spcPts val="3412"/>
              </a:lnSpc>
              <a:spcBef>
                <a:spcPct val="0"/>
              </a:spcBef>
            </a:pPr>
            <a:r>
              <a:rPr lang="en-US" sz="2437">
                <a:solidFill>
                  <a:srgbClr val="000000"/>
                </a:solidFill>
                <a:latin typeface="DM Sans"/>
                <a:ea typeface="DM Sans"/>
                <a:cs typeface="DM Sans"/>
                <a:sym typeface="DM Sans"/>
              </a:rPr>
              <a:t>Date varies – Eid al-Adha (Qurbon Hayit)</a:t>
            </a:r>
          </a:p>
          <a:p>
            <a:pPr algn="l">
              <a:lnSpc>
                <a:spcPts val="3412"/>
              </a:lnSpc>
              <a:spcBef>
                <a:spcPct val="0"/>
              </a:spcBef>
            </a:pPr>
            <a:r>
              <a:rPr lang="en-US" sz="2437">
                <a:solidFill>
                  <a:srgbClr val="000000"/>
                </a:solidFill>
                <a:latin typeface="DM Sans"/>
                <a:ea typeface="DM Sans"/>
                <a:cs typeface="DM Sans"/>
                <a:sym typeface="DM Sans"/>
              </a:rPr>
              <a:t>September 1 – Independence Day</a:t>
            </a:r>
          </a:p>
          <a:p>
            <a:pPr algn="l">
              <a:lnSpc>
                <a:spcPts val="3412"/>
              </a:lnSpc>
              <a:spcBef>
                <a:spcPct val="0"/>
              </a:spcBef>
            </a:pPr>
            <a:r>
              <a:rPr lang="en-US" sz="2437">
                <a:solidFill>
                  <a:srgbClr val="000000"/>
                </a:solidFill>
                <a:latin typeface="DM Sans"/>
                <a:ea typeface="DM Sans"/>
                <a:cs typeface="DM Sans"/>
                <a:sym typeface="DM Sans"/>
              </a:rPr>
              <a:t>October 1 – Teachers and educators’ Day</a:t>
            </a:r>
          </a:p>
          <a:p>
            <a:pPr algn="l">
              <a:lnSpc>
                <a:spcPts val="3412"/>
              </a:lnSpc>
              <a:spcBef>
                <a:spcPct val="0"/>
              </a:spcBef>
            </a:pPr>
            <a:r>
              <a:rPr lang="en-US" sz="2437">
                <a:solidFill>
                  <a:srgbClr val="000000"/>
                </a:solidFill>
                <a:latin typeface="DM Sans"/>
                <a:ea typeface="DM Sans"/>
                <a:cs typeface="DM Sans"/>
                <a:sym typeface="DM Sans"/>
              </a:rPr>
              <a:t>October 21 – Uzbek Language Day</a:t>
            </a:r>
          </a:p>
          <a:p>
            <a:pPr algn="l">
              <a:lnSpc>
                <a:spcPts val="3412"/>
              </a:lnSpc>
              <a:spcBef>
                <a:spcPct val="0"/>
              </a:spcBef>
            </a:pPr>
            <a:r>
              <a:rPr lang="en-US" sz="2437">
                <a:solidFill>
                  <a:srgbClr val="000000"/>
                </a:solidFill>
                <a:latin typeface="DM Sans"/>
                <a:ea typeface="DM Sans"/>
                <a:cs typeface="DM Sans"/>
                <a:sym typeface="DM Sans"/>
              </a:rPr>
              <a:t>December 8 – Constitution Day</a:t>
            </a:r>
          </a:p>
        </p:txBody>
      </p:sp>
      <p:sp>
        <p:nvSpPr>
          <p:cNvPr id="18" name="TextBox 18"/>
          <p:cNvSpPr txBox="1"/>
          <p:nvPr/>
        </p:nvSpPr>
        <p:spPr>
          <a:xfrm>
            <a:off x="601763" y="6575761"/>
            <a:ext cx="7666880" cy="2965818"/>
          </a:xfrm>
          <a:prstGeom prst="rect">
            <a:avLst/>
          </a:prstGeom>
        </p:spPr>
        <p:txBody>
          <a:bodyPr lIns="0" tIns="0" rIns="0" bIns="0" rtlCol="0" anchor="t">
            <a:spAutoFit/>
          </a:bodyPr>
          <a:lstStyle/>
          <a:p>
            <a:pPr algn="ctr">
              <a:lnSpc>
                <a:spcPts val="2954"/>
              </a:lnSpc>
              <a:spcBef>
                <a:spcPct val="0"/>
              </a:spcBef>
            </a:pPr>
            <a:r>
              <a:rPr lang="en-US" sz="2110" b="1">
                <a:solidFill>
                  <a:srgbClr val="053371"/>
                </a:solidFill>
                <a:latin typeface="DM Sans Bold"/>
                <a:ea typeface="DM Sans Bold"/>
                <a:cs typeface="DM Sans Bold"/>
                <a:sym typeface="DM Sans Bold"/>
              </a:rPr>
              <a:t>Visa Application Support</a:t>
            </a:r>
          </a:p>
          <a:p>
            <a:pPr algn="l">
              <a:lnSpc>
                <a:spcPts val="2954"/>
              </a:lnSpc>
              <a:spcBef>
                <a:spcPct val="0"/>
              </a:spcBef>
            </a:pPr>
            <a:r>
              <a:rPr lang="en-US" sz="2110">
                <a:solidFill>
                  <a:srgbClr val="000000"/>
                </a:solidFill>
                <a:latin typeface="DM Sans"/>
                <a:ea typeface="DM Sans"/>
                <a:cs typeface="DM Sans"/>
                <a:sym typeface="DM Sans"/>
              </a:rPr>
              <a:t>UWED provides assistance with the visa application process. However, students are required to cover</a:t>
            </a:r>
            <a:r>
              <a:rPr lang="en-US" sz="2110" b="1">
                <a:solidFill>
                  <a:srgbClr val="053371"/>
                </a:solidFill>
                <a:latin typeface="DM Sans Bold"/>
                <a:ea typeface="DM Sans Bold"/>
                <a:cs typeface="DM Sans Bold"/>
                <a:sym typeface="DM Sans Bold"/>
              </a:rPr>
              <a:t> the visa fee. </a:t>
            </a:r>
            <a:r>
              <a:rPr lang="en-US" sz="2110">
                <a:solidFill>
                  <a:srgbClr val="000000"/>
                </a:solidFill>
                <a:latin typeface="DM Sans"/>
                <a:ea typeface="DM Sans"/>
                <a:cs typeface="DM Sans"/>
                <a:sym typeface="DM Sans"/>
              </a:rPr>
              <a:t>The visa application and associated fees should be confirmed with the consular department of the Ministry of Foreign Affairs (MFA). The processing time for a visa is typically </a:t>
            </a:r>
            <a:r>
              <a:rPr lang="en-US" sz="2110" b="1">
                <a:solidFill>
                  <a:srgbClr val="053371"/>
                </a:solidFill>
                <a:latin typeface="DM Sans Bold"/>
                <a:ea typeface="DM Sans Bold"/>
                <a:cs typeface="DM Sans Bold"/>
                <a:sym typeface="DM Sans Bold"/>
              </a:rPr>
              <a:t>between 10-15 days.</a:t>
            </a:r>
            <a:r>
              <a:rPr lang="en-US" sz="2110">
                <a:solidFill>
                  <a:srgbClr val="000000"/>
                </a:solidFill>
                <a:latin typeface="DM Sans"/>
                <a:ea typeface="DM Sans"/>
                <a:cs typeface="DM Sans"/>
                <a:sym typeface="DM Sans"/>
              </a:rPr>
              <a:t> Students should ensure they have all the standard documents required for the visa application.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0829" y="8579882"/>
            <a:ext cx="3756079" cy="745493"/>
          </a:xfrm>
          <a:custGeom>
            <a:avLst/>
            <a:gdLst/>
            <a:ahLst/>
            <a:cxnLst/>
            <a:rect l="l" t="t" r="r" b="b"/>
            <a:pathLst>
              <a:path w="3756079" h="745493">
                <a:moveTo>
                  <a:pt x="0" y="0"/>
                </a:moveTo>
                <a:lnTo>
                  <a:pt x="3756079" y="0"/>
                </a:lnTo>
                <a:lnTo>
                  <a:pt x="3756079" y="745493"/>
                </a:lnTo>
                <a:lnTo>
                  <a:pt x="0" y="7454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a:p>
        </p:txBody>
      </p:sp>
      <p:grpSp>
        <p:nvGrpSpPr>
          <p:cNvPr id="3" name="Group 3"/>
          <p:cNvGrpSpPr>
            <a:grpSpLocks noChangeAspect="1"/>
          </p:cNvGrpSpPr>
          <p:nvPr/>
        </p:nvGrpSpPr>
        <p:grpSpPr>
          <a:xfrm>
            <a:off x="2025567" y="0"/>
            <a:ext cx="16260869" cy="1517599"/>
            <a:chOff x="0" y="0"/>
            <a:chExt cx="16260877" cy="1517599"/>
          </a:xfrm>
        </p:grpSpPr>
        <p:sp>
          <p:nvSpPr>
            <p:cNvPr id="4" name="Freeform 4"/>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5" name="Freeform 5"/>
          <p:cNvSpPr/>
          <p:nvPr/>
        </p:nvSpPr>
        <p:spPr>
          <a:xfrm>
            <a:off x="10813837" y="8625507"/>
            <a:ext cx="3171825" cy="629984"/>
          </a:xfrm>
          <a:custGeom>
            <a:avLst/>
            <a:gdLst/>
            <a:ahLst/>
            <a:cxnLst/>
            <a:rect l="l" t="t" r="r" b="b"/>
            <a:pathLst>
              <a:path w="3171825" h="629984">
                <a:moveTo>
                  <a:pt x="0" y="0"/>
                </a:moveTo>
                <a:lnTo>
                  <a:pt x="3171825" y="0"/>
                </a:lnTo>
                <a:lnTo>
                  <a:pt x="3171825" y="629983"/>
                </a:lnTo>
                <a:lnTo>
                  <a:pt x="0" y="6299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
        <p:nvSpPr>
          <p:cNvPr id="6" name="Freeform 6"/>
          <p:cNvSpPr/>
          <p:nvPr/>
        </p:nvSpPr>
        <p:spPr>
          <a:xfrm>
            <a:off x="3604212" y="2163194"/>
            <a:ext cx="11291954" cy="6339469"/>
          </a:xfrm>
          <a:custGeom>
            <a:avLst/>
            <a:gdLst/>
            <a:ahLst/>
            <a:cxnLst/>
            <a:rect l="l" t="t" r="r" b="b"/>
            <a:pathLst>
              <a:path w="11291954" h="6339469">
                <a:moveTo>
                  <a:pt x="0" y="0"/>
                </a:moveTo>
                <a:lnTo>
                  <a:pt x="11291955" y="0"/>
                </a:lnTo>
                <a:lnTo>
                  <a:pt x="11291955" y="6339469"/>
                </a:lnTo>
                <a:lnTo>
                  <a:pt x="0" y="6339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7" name="Freeform 7"/>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8"/>
            <a:stretch>
              <a:fillRect/>
            </a:stretch>
          </a:blipFill>
        </p:spPr>
        <p:txBody>
          <a:bodyPr/>
          <a:lstStyle/>
          <a:p>
            <a:endParaRPr/>
          </a:p>
        </p:txBody>
      </p:sp>
      <p:sp>
        <p:nvSpPr>
          <p:cNvPr id="8" name="Freeform 8"/>
          <p:cNvSpPr/>
          <p:nvPr/>
        </p:nvSpPr>
        <p:spPr>
          <a:xfrm>
            <a:off x="14834491" y="5851722"/>
            <a:ext cx="3453508" cy="2305050"/>
          </a:xfrm>
          <a:custGeom>
            <a:avLst/>
            <a:gdLst/>
            <a:ahLst/>
            <a:cxnLst/>
            <a:rect l="l" t="t" r="r" b="b"/>
            <a:pathLst>
              <a:path w="3453508" h="2305050">
                <a:moveTo>
                  <a:pt x="0" y="0"/>
                </a:moveTo>
                <a:lnTo>
                  <a:pt x="3453508" y="0"/>
                </a:lnTo>
                <a:lnTo>
                  <a:pt x="3453508" y="2305050"/>
                </a:lnTo>
                <a:lnTo>
                  <a:pt x="0" y="2305050"/>
                </a:lnTo>
                <a:lnTo>
                  <a:pt x="0" y="0"/>
                </a:lnTo>
                <a:close/>
              </a:path>
            </a:pathLst>
          </a:custGeom>
          <a:blipFill>
            <a:blip r:embed="rId9"/>
            <a:stretch>
              <a:fillRect t="-24712" r="-117" b="-24461"/>
            </a:stretch>
          </a:blipFill>
        </p:spPr>
        <p:txBody>
          <a:bodyPr/>
          <a:lstStyle/>
          <a:p>
            <a:endParaRPr/>
          </a:p>
        </p:txBody>
      </p:sp>
      <p:sp>
        <p:nvSpPr>
          <p:cNvPr id="9" name="Freeform 9"/>
          <p:cNvSpPr/>
          <p:nvPr/>
        </p:nvSpPr>
        <p:spPr>
          <a:xfrm>
            <a:off x="0" y="6223616"/>
            <a:ext cx="3386671" cy="1971675"/>
          </a:xfrm>
          <a:custGeom>
            <a:avLst/>
            <a:gdLst/>
            <a:ahLst/>
            <a:cxnLst/>
            <a:rect l="l" t="t" r="r" b="b"/>
            <a:pathLst>
              <a:path w="3386670" h="1971675">
                <a:moveTo>
                  <a:pt x="0" y="0"/>
                </a:moveTo>
                <a:lnTo>
                  <a:pt x="3386671" y="0"/>
                </a:lnTo>
                <a:lnTo>
                  <a:pt x="3386671" y="1971675"/>
                </a:lnTo>
                <a:lnTo>
                  <a:pt x="0" y="1971675"/>
                </a:lnTo>
                <a:lnTo>
                  <a:pt x="0" y="0"/>
                </a:lnTo>
                <a:close/>
              </a:path>
            </a:pathLst>
          </a:custGeom>
          <a:blipFill>
            <a:blip r:embed="rId10"/>
            <a:stretch>
              <a:fillRect l="-3499"/>
            </a:stretch>
          </a:blipFill>
        </p:spPr>
        <p:txBody>
          <a:bodyPr/>
          <a:lstStyle/>
          <a:p>
            <a:endParaRPr/>
          </a:p>
        </p:txBody>
      </p:sp>
      <p:sp>
        <p:nvSpPr>
          <p:cNvPr id="10" name="Freeform 10"/>
          <p:cNvSpPr/>
          <p:nvPr/>
        </p:nvSpPr>
        <p:spPr>
          <a:xfrm>
            <a:off x="14834491" y="3796884"/>
            <a:ext cx="3453508" cy="2057400"/>
          </a:xfrm>
          <a:custGeom>
            <a:avLst/>
            <a:gdLst/>
            <a:ahLst/>
            <a:cxnLst/>
            <a:rect l="l" t="t" r="r" b="b"/>
            <a:pathLst>
              <a:path w="3453508" h="2057400">
                <a:moveTo>
                  <a:pt x="0" y="0"/>
                </a:moveTo>
                <a:lnTo>
                  <a:pt x="3453508" y="0"/>
                </a:lnTo>
                <a:lnTo>
                  <a:pt x="3453508" y="2057400"/>
                </a:lnTo>
                <a:lnTo>
                  <a:pt x="0" y="2057400"/>
                </a:lnTo>
                <a:lnTo>
                  <a:pt x="0" y="0"/>
                </a:lnTo>
                <a:close/>
              </a:path>
            </a:pathLst>
          </a:custGeom>
          <a:blipFill>
            <a:blip r:embed="rId11"/>
            <a:stretch>
              <a:fillRect r="-117"/>
            </a:stretch>
          </a:blipFill>
        </p:spPr>
        <p:txBody>
          <a:bodyPr/>
          <a:lstStyle/>
          <a:p>
            <a:endParaRPr/>
          </a:p>
        </p:txBody>
      </p:sp>
      <p:sp>
        <p:nvSpPr>
          <p:cNvPr id="11" name="Freeform 11"/>
          <p:cNvSpPr/>
          <p:nvPr/>
        </p:nvSpPr>
        <p:spPr>
          <a:xfrm>
            <a:off x="0" y="1519609"/>
            <a:ext cx="3390900" cy="2324100"/>
          </a:xfrm>
          <a:custGeom>
            <a:avLst/>
            <a:gdLst/>
            <a:ahLst/>
            <a:cxnLst/>
            <a:rect l="l" t="t" r="r" b="b"/>
            <a:pathLst>
              <a:path w="3390900" h="2324100">
                <a:moveTo>
                  <a:pt x="0" y="0"/>
                </a:moveTo>
                <a:lnTo>
                  <a:pt x="3390900" y="0"/>
                </a:lnTo>
                <a:lnTo>
                  <a:pt x="3390900" y="2324100"/>
                </a:lnTo>
                <a:lnTo>
                  <a:pt x="0" y="2324100"/>
                </a:lnTo>
                <a:lnTo>
                  <a:pt x="0" y="0"/>
                </a:lnTo>
                <a:close/>
              </a:path>
            </a:pathLst>
          </a:custGeom>
          <a:blipFill>
            <a:blip r:embed="rId12"/>
            <a:stretch>
              <a:fillRect b="-21311"/>
            </a:stretch>
          </a:blipFill>
        </p:spPr>
        <p:txBody>
          <a:bodyPr/>
          <a:lstStyle/>
          <a:p>
            <a:endParaRPr/>
          </a:p>
        </p:txBody>
      </p:sp>
      <p:sp>
        <p:nvSpPr>
          <p:cNvPr id="12" name="Freeform 12"/>
          <p:cNvSpPr/>
          <p:nvPr/>
        </p:nvSpPr>
        <p:spPr>
          <a:xfrm>
            <a:off x="0" y="3847843"/>
            <a:ext cx="3389700" cy="2371725"/>
          </a:xfrm>
          <a:custGeom>
            <a:avLst/>
            <a:gdLst/>
            <a:ahLst/>
            <a:cxnLst/>
            <a:rect l="l" t="t" r="r" b="b"/>
            <a:pathLst>
              <a:path w="3389700" h="2371725">
                <a:moveTo>
                  <a:pt x="0" y="0"/>
                </a:moveTo>
                <a:lnTo>
                  <a:pt x="3389700" y="0"/>
                </a:lnTo>
                <a:lnTo>
                  <a:pt x="3389700" y="2371725"/>
                </a:lnTo>
                <a:lnTo>
                  <a:pt x="0" y="2371725"/>
                </a:lnTo>
                <a:lnTo>
                  <a:pt x="0" y="0"/>
                </a:lnTo>
                <a:close/>
              </a:path>
            </a:pathLst>
          </a:custGeom>
          <a:blipFill>
            <a:blip r:embed="rId13"/>
            <a:stretch>
              <a:fillRect l="-2564"/>
            </a:stretch>
          </a:blipFill>
        </p:spPr>
        <p:txBody>
          <a:bodyPr/>
          <a:lstStyle/>
          <a:p>
            <a:endParaRPr/>
          </a:p>
        </p:txBody>
      </p:sp>
      <p:sp>
        <p:nvSpPr>
          <p:cNvPr id="13" name="Freeform 13"/>
          <p:cNvSpPr/>
          <p:nvPr/>
        </p:nvSpPr>
        <p:spPr>
          <a:xfrm>
            <a:off x="0" y="8187985"/>
            <a:ext cx="3401558" cy="2099015"/>
          </a:xfrm>
          <a:custGeom>
            <a:avLst/>
            <a:gdLst/>
            <a:ahLst/>
            <a:cxnLst/>
            <a:rect l="l" t="t" r="r" b="b"/>
            <a:pathLst>
              <a:path w="3401558" h="2099015">
                <a:moveTo>
                  <a:pt x="0" y="0"/>
                </a:moveTo>
                <a:lnTo>
                  <a:pt x="3401558" y="0"/>
                </a:lnTo>
                <a:lnTo>
                  <a:pt x="3401558" y="2099015"/>
                </a:lnTo>
                <a:lnTo>
                  <a:pt x="0" y="2099015"/>
                </a:lnTo>
                <a:lnTo>
                  <a:pt x="0" y="0"/>
                </a:lnTo>
                <a:close/>
              </a:path>
            </a:pathLst>
          </a:custGeom>
          <a:blipFill>
            <a:blip r:embed="rId14"/>
            <a:stretch>
              <a:fillRect l="-526" b="-8908"/>
            </a:stretch>
          </a:blipFill>
        </p:spPr>
        <p:txBody>
          <a:bodyPr/>
          <a:lstStyle/>
          <a:p>
            <a:endParaRPr/>
          </a:p>
        </p:txBody>
      </p:sp>
      <p:sp>
        <p:nvSpPr>
          <p:cNvPr id="14" name="Freeform 14"/>
          <p:cNvSpPr/>
          <p:nvPr/>
        </p:nvSpPr>
        <p:spPr>
          <a:xfrm>
            <a:off x="14834491" y="1519609"/>
            <a:ext cx="3453508" cy="2324100"/>
          </a:xfrm>
          <a:custGeom>
            <a:avLst/>
            <a:gdLst/>
            <a:ahLst/>
            <a:cxnLst/>
            <a:rect l="l" t="t" r="r" b="b"/>
            <a:pathLst>
              <a:path w="3453508" h="2324100">
                <a:moveTo>
                  <a:pt x="0" y="0"/>
                </a:moveTo>
                <a:lnTo>
                  <a:pt x="3453508" y="0"/>
                </a:lnTo>
                <a:lnTo>
                  <a:pt x="3453508" y="2324100"/>
                </a:lnTo>
                <a:lnTo>
                  <a:pt x="0" y="2324100"/>
                </a:lnTo>
                <a:lnTo>
                  <a:pt x="0" y="0"/>
                </a:lnTo>
                <a:close/>
              </a:path>
            </a:pathLst>
          </a:custGeom>
          <a:blipFill>
            <a:blip r:embed="rId15"/>
            <a:stretch>
              <a:fillRect t="-11269" r="-117" b="-206"/>
            </a:stretch>
          </a:blipFill>
        </p:spPr>
        <p:txBody>
          <a:bodyPr/>
          <a:lstStyle/>
          <a:p>
            <a:endParaRPr/>
          </a:p>
        </p:txBody>
      </p:sp>
      <p:sp>
        <p:nvSpPr>
          <p:cNvPr id="15" name="Freeform 15"/>
          <p:cNvSpPr/>
          <p:nvPr/>
        </p:nvSpPr>
        <p:spPr>
          <a:xfrm>
            <a:off x="14834491" y="8153162"/>
            <a:ext cx="3453508" cy="2133838"/>
          </a:xfrm>
          <a:custGeom>
            <a:avLst/>
            <a:gdLst/>
            <a:ahLst/>
            <a:cxnLst/>
            <a:rect l="l" t="t" r="r" b="b"/>
            <a:pathLst>
              <a:path w="3453508" h="2133838">
                <a:moveTo>
                  <a:pt x="0" y="0"/>
                </a:moveTo>
                <a:lnTo>
                  <a:pt x="3453508" y="0"/>
                </a:lnTo>
                <a:lnTo>
                  <a:pt x="3453508" y="2133838"/>
                </a:lnTo>
                <a:lnTo>
                  <a:pt x="0" y="2133838"/>
                </a:lnTo>
                <a:lnTo>
                  <a:pt x="0" y="0"/>
                </a:lnTo>
                <a:close/>
              </a:path>
            </a:pathLst>
          </a:custGeom>
          <a:blipFill>
            <a:blip r:embed="rId16"/>
            <a:stretch>
              <a:fillRect t="-4793" r="-117" b="-21977"/>
            </a:stretch>
          </a:blipFill>
        </p:spPr>
        <p:txBody>
          <a:bodyPr/>
          <a:lstStyle/>
          <a:p>
            <a:endParaRPr/>
          </a:p>
        </p:txBody>
      </p:sp>
      <p:grpSp>
        <p:nvGrpSpPr>
          <p:cNvPr id="16" name="Group 16"/>
          <p:cNvGrpSpPr>
            <a:grpSpLocks noChangeAspect="1"/>
          </p:cNvGrpSpPr>
          <p:nvPr/>
        </p:nvGrpSpPr>
        <p:grpSpPr>
          <a:xfrm>
            <a:off x="-63503" y="-63503"/>
            <a:ext cx="18414997" cy="10413997"/>
            <a:chOff x="0" y="0"/>
            <a:chExt cx="18415000" cy="10414000"/>
          </a:xfrm>
        </p:grpSpPr>
        <p:sp>
          <p:nvSpPr>
            <p:cNvPr id="17" name="Freeform 17"/>
            <p:cNvSpPr/>
            <p:nvPr/>
          </p:nvSpPr>
          <p:spPr>
            <a:xfrm>
              <a:off x="407670" y="137795"/>
              <a:ext cx="1369060" cy="1368933"/>
            </a:xfrm>
            <a:custGeom>
              <a:avLst/>
              <a:gdLst/>
              <a:ahLst/>
              <a:cxnLst/>
              <a:rect l="l" t="t" r="r" b="b"/>
              <a:pathLst>
                <a:path w="1369060" h="1368933">
                  <a:moveTo>
                    <a:pt x="0" y="1368933"/>
                  </a:moveTo>
                  <a:lnTo>
                    <a:pt x="1369060" y="1368933"/>
                  </a:lnTo>
                  <a:lnTo>
                    <a:pt x="1369060" y="0"/>
                  </a:lnTo>
                  <a:lnTo>
                    <a:pt x="0" y="0"/>
                  </a:lnTo>
                  <a:close/>
                </a:path>
              </a:pathLst>
            </a:custGeom>
            <a:solidFill>
              <a:srgbClr val="000000">
                <a:alpha val="0"/>
              </a:srgbClr>
            </a:solidFill>
          </p:spPr>
          <p:txBody>
            <a:bodyPr/>
            <a:lstStyle/>
            <a:p>
              <a:endParaRPr/>
            </a:p>
          </p:txBody>
        </p:sp>
        <p:sp>
          <p:nvSpPr>
            <p:cNvPr id="18" name="Freeform 18"/>
            <p:cNvSpPr/>
            <p:nvPr/>
          </p:nvSpPr>
          <p:spPr>
            <a:xfrm>
              <a:off x="2089023" y="6350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sp>
          <p:nvSpPr>
            <p:cNvPr id="19" name="Freeform 19"/>
            <p:cNvSpPr/>
            <p:nvPr/>
          </p:nvSpPr>
          <p:spPr>
            <a:xfrm>
              <a:off x="63500" y="1583055"/>
              <a:ext cx="3387725" cy="2328291"/>
            </a:xfrm>
            <a:custGeom>
              <a:avLst/>
              <a:gdLst/>
              <a:ahLst/>
              <a:cxnLst/>
              <a:rect l="l" t="t" r="r" b="b"/>
              <a:pathLst>
                <a:path w="3387725" h="2328291">
                  <a:moveTo>
                    <a:pt x="0" y="2328291"/>
                  </a:moveTo>
                  <a:lnTo>
                    <a:pt x="3387725" y="2328291"/>
                  </a:lnTo>
                  <a:lnTo>
                    <a:pt x="3387725" y="0"/>
                  </a:lnTo>
                  <a:lnTo>
                    <a:pt x="0" y="0"/>
                  </a:lnTo>
                  <a:close/>
                </a:path>
              </a:pathLst>
            </a:custGeom>
            <a:solidFill>
              <a:srgbClr val="000000">
                <a:alpha val="0"/>
              </a:srgbClr>
            </a:solidFill>
          </p:spPr>
          <p:txBody>
            <a:bodyPr/>
            <a:lstStyle/>
            <a:p>
              <a:endParaRPr/>
            </a:p>
          </p:txBody>
        </p:sp>
        <p:sp>
          <p:nvSpPr>
            <p:cNvPr id="20" name="Freeform 20"/>
            <p:cNvSpPr/>
            <p:nvPr/>
          </p:nvSpPr>
          <p:spPr>
            <a:xfrm>
              <a:off x="63500" y="3911346"/>
              <a:ext cx="3387725" cy="2375789"/>
            </a:xfrm>
            <a:custGeom>
              <a:avLst/>
              <a:gdLst/>
              <a:ahLst/>
              <a:cxnLst/>
              <a:rect l="l" t="t" r="r" b="b"/>
              <a:pathLst>
                <a:path w="3387725" h="2375789">
                  <a:moveTo>
                    <a:pt x="0" y="0"/>
                  </a:moveTo>
                  <a:lnTo>
                    <a:pt x="0" y="2375789"/>
                  </a:lnTo>
                  <a:lnTo>
                    <a:pt x="3387725" y="2375789"/>
                  </a:lnTo>
                  <a:lnTo>
                    <a:pt x="3387725" y="0"/>
                  </a:lnTo>
                  <a:close/>
                </a:path>
              </a:pathLst>
            </a:custGeom>
            <a:solidFill>
              <a:srgbClr val="000000">
                <a:alpha val="0"/>
              </a:srgbClr>
            </a:solidFill>
          </p:spPr>
          <p:txBody>
            <a:bodyPr/>
            <a:lstStyle/>
            <a:p>
              <a:endParaRPr/>
            </a:p>
          </p:txBody>
        </p:sp>
        <p:sp>
          <p:nvSpPr>
            <p:cNvPr id="21" name="Freeform 21"/>
            <p:cNvSpPr/>
            <p:nvPr/>
          </p:nvSpPr>
          <p:spPr>
            <a:xfrm>
              <a:off x="63500" y="6287135"/>
              <a:ext cx="3387725" cy="1972310"/>
            </a:xfrm>
            <a:custGeom>
              <a:avLst/>
              <a:gdLst/>
              <a:ahLst/>
              <a:cxnLst/>
              <a:rect l="l" t="t" r="r" b="b"/>
              <a:pathLst>
                <a:path w="3387725" h="1972310">
                  <a:moveTo>
                    <a:pt x="0" y="0"/>
                  </a:moveTo>
                  <a:lnTo>
                    <a:pt x="0" y="1972310"/>
                  </a:lnTo>
                  <a:lnTo>
                    <a:pt x="3387725" y="1972310"/>
                  </a:lnTo>
                  <a:lnTo>
                    <a:pt x="3387725" y="0"/>
                  </a:lnTo>
                  <a:close/>
                </a:path>
              </a:pathLst>
            </a:custGeom>
            <a:solidFill>
              <a:srgbClr val="000000">
                <a:alpha val="0"/>
              </a:srgbClr>
            </a:solidFill>
          </p:spPr>
          <p:txBody>
            <a:bodyPr/>
            <a:lstStyle/>
            <a:p>
              <a:endParaRPr/>
            </a:p>
          </p:txBody>
        </p:sp>
        <p:sp>
          <p:nvSpPr>
            <p:cNvPr id="22" name="Freeform 22"/>
            <p:cNvSpPr/>
            <p:nvPr/>
          </p:nvSpPr>
          <p:spPr>
            <a:xfrm>
              <a:off x="63500" y="8251444"/>
              <a:ext cx="3405632" cy="2099056"/>
            </a:xfrm>
            <a:custGeom>
              <a:avLst/>
              <a:gdLst/>
              <a:ahLst/>
              <a:cxnLst/>
              <a:rect l="l" t="t" r="r" b="b"/>
              <a:pathLst>
                <a:path w="3405632" h="2099056">
                  <a:moveTo>
                    <a:pt x="0" y="0"/>
                  </a:moveTo>
                  <a:lnTo>
                    <a:pt x="0" y="2099056"/>
                  </a:lnTo>
                  <a:lnTo>
                    <a:pt x="3405632" y="2099056"/>
                  </a:lnTo>
                  <a:lnTo>
                    <a:pt x="3405632" y="0"/>
                  </a:lnTo>
                  <a:close/>
                </a:path>
              </a:pathLst>
            </a:custGeom>
            <a:solidFill>
              <a:srgbClr val="000000">
                <a:alpha val="0"/>
              </a:srgbClr>
            </a:solidFill>
          </p:spPr>
          <p:txBody>
            <a:bodyPr/>
            <a:lstStyle/>
            <a:p>
              <a:endParaRPr/>
            </a:p>
          </p:txBody>
        </p:sp>
        <p:sp>
          <p:nvSpPr>
            <p:cNvPr id="23" name="Freeform 23"/>
            <p:cNvSpPr/>
            <p:nvPr/>
          </p:nvSpPr>
          <p:spPr>
            <a:xfrm>
              <a:off x="14897988" y="1583055"/>
              <a:ext cx="3453512" cy="2328291"/>
            </a:xfrm>
            <a:custGeom>
              <a:avLst/>
              <a:gdLst/>
              <a:ahLst/>
              <a:cxnLst/>
              <a:rect l="l" t="t" r="r" b="b"/>
              <a:pathLst>
                <a:path w="3453511" h="2328291">
                  <a:moveTo>
                    <a:pt x="0" y="2328291"/>
                  </a:moveTo>
                  <a:lnTo>
                    <a:pt x="3453512" y="2328291"/>
                  </a:lnTo>
                  <a:lnTo>
                    <a:pt x="3453512" y="0"/>
                  </a:lnTo>
                  <a:lnTo>
                    <a:pt x="0" y="0"/>
                  </a:lnTo>
                  <a:close/>
                </a:path>
              </a:pathLst>
            </a:custGeom>
            <a:solidFill>
              <a:srgbClr val="000000">
                <a:alpha val="0"/>
              </a:srgbClr>
            </a:solidFill>
          </p:spPr>
          <p:txBody>
            <a:bodyPr/>
            <a:lstStyle/>
            <a:p>
              <a:endParaRPr/>
            </a:p>
          </p:txBody>
        </p:sp>
        <p:sp>
          <p:nvSpPr>
            <p:cNvPr id="24" name="Freeform 24"/>
            <p:cNvSpPr/>
            <p:nvPr/>
          </p:nvSpPr>
          <p:spPr>
            <a:xfrm>
              <a:off x="3731260" y="2286889"/>
              <a:ext cx="4593590" cy="918718"/>
            </a:xfrm>
            <a:custGeom>
              <a:avLst/>
              <a:gdLst/>
              <a:ahLst/>
              <a:cxnLst/>
              <a:rect l="l" t="t" r="r" b="b"/>
              <a:pathLst>
                <a:path w="4593590" h="918718">
                  <a:moveTo>
                    <a:pt x="0" y="918718"/>
                  </a:moveTo>
                  <a:lnTo>
                    <a:pt x="4593590" y="918718"/>
                  </a:lnTo>
                  <a:lnTo>
                    <a:pt x="4593590" y="0"/>
                  </a:lnTo>
                  <a:lnTo>
                    <a:pt x="0" y="0"/>
                  </a:lnTo>
                  <a:close/>
                </a:path>
              </a:pathLst>
            </a:custGeom>
            <a:solidFill>
              <a:srgbClr val="000000">
                <a:alpha val="0"/>
              </a:srgbClr>
            </a:solidFill>
          </p:spPr>
          <p:txBody>
            <a:bodyPr/>
            <a:lstStyle/>
            <a:p>
              <a:endParaRPr/>
            </a:p>
          </p:txBody>
        </p:sp>
        <p:sp>
          <p:nvSpPr>
            <p:cNvPr id="25" name="Freeform 25"/>
            <p:cNvSpPr/>
            <p:nvPr/>
          </p:nvSpPr>
          <p:spPr>
            <a:xfrm>
              <a:off x="10729087" y="2367407"/>
              <a:ext cx="3787522" cy="757555"/>
            </a:xfrm>
            <a:custGeom>
              <a:avLst/>
              <a:gdLst/>
              <a:ahLst/>
              <a:cxnLst/>
              <a:rect l="l" t="t" r="r" b="b"/>
              <a:pathLst>
                <a:path w="3787522" h="757555">
                  <a:moveTo>
                    <a:pt x="0" y="757555"/>
                  </a:moveTo>
                  <a:lnTo>
                    <a:pt x="3787521" y="757555"/>
                  </a:lnTo>
                  <a:lnTo>
                    <a:pt x="3787521" y="0"/>
                  </a:lnTo>
                  <a:lnTo>
                    <a:pt x="0" y="0"/>
                  </a:lnTo>
                  <a:close/>
                </a:path>
              </a:pathLst>
            </a:custGeom>
            <a:solidFill>
              <a:srgbClr val="000000">
                <a:alpha val="0"/>
              </a:srgbClr>
            </a:solidFill>
          </p:spPr>
          <p:txBody>
            <a:bodyPr/>
            <a:lstStyle/>
            <a:p>
              <a:endParaRPr/>
            </a:p>
          </p:txBody>
        </p:sp>
        <p:sp>
          <p:nvSpPr>
            <p:cNvPr id="26" name="Freeform 26"/>
            <p:cNvSpPr/>
            <p:nvPr/>
          </p:nvSpPr>
          <p:spPr>
            <a:xfrm>
              <a:off x="6098540" y="3306445"/>
              <a:ext cx="6730238" cy="5217541"/>
            </a:xfrm>
            <a:custGeom>
              <a:avLst/>
              <a:gdLst/>
              <a:ahLst/>
              <a:cxnLst/>
              <a:rect l="l" t="t" r="r" b="b"/>
              <a:pathLst>
                <a:path w="6730238" h="5217541">
                  <a:moveTo>
                    <a:pt x="0" y="5217541"/>
                  </a:moveTo>
                  <a:lnTo>
                    <a:pt x="6730238" y="5217541"/>
                  </a:lnTo>
                  <a:lnTo>
                    <a:pt x="6730238" y="0"/>
                  </a:lnTo>
                  <a:lnTo>
                    <a:pt x="0" y="0"/>
                  </a:lnTo>
                  <a:close/>
                </a:path>
              </a:pathLst>
            </a:custGeom>
            <a:solidFill>
              <a:srgbClr val="000000">
                <a:alpha val="0"/>
              </a:srgbClr>
            </a:solidFill>
          </p:spPr>
          <p:txBody>
            <a:bodyPr/>
            <a:lstStyle/>
            <a:p>
              <a:endParaRPr/>
            </a:p>
          </p:txBody>
        </p:sp>
        <p:sp>
          <p:nvSpPr>
            <p:cNvPr id="27" name="Freeform 27"/>
            <p:cNvSpPr/>
            <p:nvPr/>
          </p:nvSpPr>
          <p:spPr>
            <a:xfrm>
              <a:off x="14897988" y="3860419"/>
              <a:ext cx="3453512" cy="2054860"/>
            </a:xfrm>
            <a:custGeom>
              <a:avLst/>
              <a:gdLst/>
              <a:ahLst/>
              <a:cxnLst/>
              <a:rect l="l" t="t" r="r" b="b"/>
              <a:pathLst>
                <a:path w="3453511" h="2054860">
                  <a:moveTo>
                    <a:pt x="0" y="2054860"/>
                  </a:moveTo>
                  <a:lnTo>
                    <a:pt x="3453512" y="2054860"/>
                  </a:lnTo>
                  <a:lnTo>
                    <a:pt x="3453512" y="0"/>
                  </a:lnTo>
                  <a:lnTo>
                    <a:pt x="0" y="0"/>
                  </a:lnTo>
                  <a:close/>
                </a:path>
              </a:pathLst>
            </a:custGeom>
            <a:solidFill>
              <a:srgbClr val="000000">
                <a:alpha val="0"/>
              </a:srgbClr>
            </a:solidFill>
          </p:spPr>
          <p:txBody>
            <a:bodyPr/>
            <a:lstStyle/>
            <a:p>
              <a:endParaRPr/>
            </a:p>
          </p:txBody>
        </p:sp>
        <p:sp>
          <p:nvSpPr>
            <p:cNvPr id="28" name="Freeform 28"/>
            <p:cNvSpPr/>
            <p:nvPr/>
          </p:nvSpPr>
          <p:spPr>
            <a:xfrm>
              <a:off x="3857879" y="5496179"/>
              <a:ext cx="3227197" cy="645414"/>
            </a:xfrm>
            <a:custGeom>
              <a:avLst/>
              <a:gdLst/>
              <a:ahLst/>
              <a:cxnLst/>
              <a:rect l="l" t="t" r="r" b="b"/>
              <a:pathLst>
                <a:path w="3227197" h="645414">
                  <a:moveTo>
                    <a:pt x="0" y="645414"/>
                  </a:moveTo>
                  <a:lnTo>
                    <a:pt x="3227197" y="645414"/>
                  </a:lnTo>
                  <a:lnTo>
                    <a:pt x="3227197" y="0"/>
                  </a:lnTo>
                  <a:lnTo>
                    <a:pt x="0" y="0"/>
                  </a:lnTo>
                  <a:close/>
                </a:path>
              </a:pathLst>
            </a:custGeom>
            <a:solidFill>
              <a:srgbClr val="000000">
                <a:alpha val="0"/>
              </a:srgbClr>
            </a:solidFill>
          </p:spPr>
          <p:txBody>
            <a:bodyPr/>
            <a:lstStyle/>
            <a:p>
              <a:endParaRPr/>
            </a:p>
          </p:txBody>
        </p:sp>
        <p:sp>
          <p:nvSpPr>
            <p:cNvPr id="29" name="Freeform 29"/>
            <p:cNvSpPr/>
            <p:nvPr/>
          </p:nvSpPr>
          <p:spPr>
            <a:xfrm>
              <a:off x="11838686" y="5818886"/>
              <a:ext cx="3059302" cy="611886"/>
            </a:xfrm>
            <a:custGeom>
              <a:avLst/>
              <a:gdLst/>
              <a:ahLst/>
              <a:cxnLst/>
              <a:rect l="l" t="t" r="r" b="b"/>
              <a:pathLst>
                <a:path w="3059302" h="611886">
                  <a:moveTo>
                    <a:pt x="0" y="611886"/>
                  </a:moveTo>
                  <a:lnTo>
                    <a:pt x="3059302" y="611886"/>
                  </a:lnTo>
                  <a:lnTo>
                    <a:pt x="3059302" y="0"/>
                  </a:lnTo>
                  <a:lnTo>
                    <a:pt x="0" y="0"/>
                  </a:lnTo>
                  <a:close/>
                </a:path>
              </a:pathLst>
            </a:custGeom>
            <a:solidFill>
              <a:srgbClr val="000000">
                <a:alpha val="0"/>
              </a:srgbClr>
            </a:solidFill>
          </p:spPr>
          <p:txBody>
            <a:bodyPr/>
            <a:lstStyle/>
            <a:p>
              <a:endParaRPr/>
            </a:p>
          </p:txBody>
        </p:sp>
        <p:sp>
          <p:nvSpPr>
            <p:cNvPr id="30" name="Freeform 30"/>
            <p:cNvSpPr/>
            <p:nvPr/>
          </p:nvSpPr>
          <p:spPr>
            <a:xfrm>
              <a:off x="14897988" y="5915279"/>
              <a:ext cx="3453512" cy="2301367"/>
            </a:xfrm>
            <a:custGeom>
              <a:avLst/>
              <a:gdLst/>
              <a:ahLst/>
              <a:cxnLst/>
              <a:rect l="l" t="t" r="r" b="b"/>
              <a:pathLst>
                <a:path w="3453511" h="2301367">
                  <a:moveTo>
                    <a:pt x="0" y="2301367"/>
                  </a:moveTo>
                  <a:lnTo>
                    <a:pt x="3453512" y="2301367"/>
                  </a:lnTo>
                  <a:lnTo>
                    <a:pt x="3453512" y="0"/>
                  </a:lnTo>
                  <a:lnTo>
                    <a:pt x="0" y="0"/>
                  </a:lnTo>
                  <a:close/>
                </a:path>
              </a:pathLst>
            </a:custGeom>
            <a:solidFill>
              <a:srgbClr val="000000">
                <a:alpha val="0"/>
              </a:srgbClr>
            </a:solidFill>
          </p:spPr>
          <p:txBody>
            <a:bodyPr/>
            <a:lstStyle/>
            <a:p>
              <a:endParaRPr/>
            </a:p>
          </p:txBody>
        </p:sp>
        <p:sp>
          <p:nvSpPr>
            <p:cNvPr id="31" name="Freeform 31"/>
            <p:cNvSpPr/>
            <p:nvPr/>
          </p:nvSpPr>
          <p:spPr>
            <a:xfrm>
              <a:off x="14897988" y="8216646"/>
              <a:ext cx="3453512" cy="2133854"/>
            </a:xfrm>
            <a:custGeom>
              <a:avLst/>
              <a:gdLst/>
              <a:ahLst/>
              <a:cxnLst/>
              <a:rect l="l" t="t" r="r" b="b"/>
              <a:pathLst>
                <a:path w="3453511" h="2133854">
                  <a:moveTo>
                    <a:pt x="0" y="0"/>
                  </a:moveTo>
                  <a:lnTo>
                    <a:pt x="0" y="2133854"/>
                  </a:lnTo>
                  <a:lnTo>
                    <a:pt x="3453512" y="2133854"/>
                  </a:lnTo>
                  <a:lnTo>
                    <a:pt x="3453512" y="0"/>
                  </a:lnTo>
                  <a:close/>
                </a:path>
              </a:pathLst>
            </a:custGeom>
            <a:solidFill>
              <a:srgbClr val="000000">
                <a:alpha val="0"/>
              </a:srgbClr>
            </a:solidFill>
          </p:spPr>
          <p:txBody>
            <a:bodyPr/>
            <a:lstStyle/>
            <a:p>
              <a:endParaRPr/>
            </a:p>
          </p:txBody>
        </p:sp>
        <p:sp>
          <p:nvSpPr>
            <p:cNvPr id="32" name="Freeform 32"/>
            <p:cNvSpPr/>
            <p:nvPr/>
          </p:nvSpPr>
          <p:spPr>
            <a:xfrm>
              <a:off x="4944364" y="8640699"/>
              <a:ext cx="3757549" cy="751586"/>
            </a:xfrm>
            <a:custGeom>
              <a:avLst/>
              <a:gdLst/>
              <a:ahLst/>
              <a:cxnLst/>
              <a:rect l="l" t="t" r="r" b="b"/>
              <a:pathLst>
                <a:path w="3757549" h="751586">
                  <a:moveTo>
                    <a:pt x="0" y="751586"/>
                  </a:moveTo>
                  <a:lnTo>
                    <a:pt x="3757549" y="751586"/>
                  </a:lnTo>
                  <a:lnTo>
                    <a:pt x="3757549" y="0"/>
                  </a:lnTo>
                  <a:lnTo>
                    <a:pt x="0" y="0"/>
                  </a:lnTo>
                  <a:close/>
                </a:path>
              </a:pathLst>
            </a:custGeom>
            <a:solidFill>
              <a:srgbClr val="000000">
                <a:alpha val="0"/>
              </a:srgbClr>
            </a:solidFill>
          </p:spPr>
          <p:txBody>
            <a:bodyPr/>
            <a:lstStyle/>
            <a:p>
              <a:endParaRPr/>
            </a:p>
          </p:txBody>
        </p:sp>
        <p:sp>
          <p:nvSpPr>
            <p:cNvPr id="33" name="Freeform 33"/>
            <p:cNvSpPr/>
            <p:nvPr/>
          </p:nvSpPr>
          <p:spPr>
            <a:xfrm>
              <a:off x="10877296" y="8686673"/>
              <a:ext cx="3175508" cy="635127"/>
            </a:xfrm>
            <a:custGeom>
              <a:avLst/>
              <a:gdLst/>
              <a:ahLst/>
              <a:cxnLst/>
              <a:rect l="l" t="t" r="r" b="b"/>
              <a:pathLst>
                <a:path w="3175508" h="635127">
                  <a:moveTo>
                    <a:pt x="0" y="635127"/>
                  </a:moveTo>
                  <a:lnTo>
                    <a:pt x="3175508" y="635127"/>
                  </a:lnTo>
                  <a:lnTo>
                    <a:pt x="3175508" y="0"/>
                  </a:lnTo>
                  <a:lnTo>
                    <a:pt x="0" y="0"/>
                  </a:lnTo>
                  <a:close/>
                </a:path>
              </a:pathLst>
            </a:custGeom>
            <a:solidFill>
              <a:srgbClr val="000000">
                <a:alpha val="0"/>
              </a:srgbClr>
            </a:solidFill>
          </p:spPr>
          <p:txBody>
            <a:bodyPr/>
            <a:lstStyle/>
            <a:p>
              <a:endParaRPr/>
            </a:p>
          </p:txBody>
        </p:sp>
      </p:grpSp>
      <p:sp>
        <p:nvSpPr>
          <p:cNvPr id="34" name="TextBox 34"/>
          <p:cNvSpPr txBox="1"/>
          <p:nvPr/>
        </p:nvSpPr>
        <p:spPr>
          <a:xfrm>
            <a:off x="10858748" y="2427446"/>
            <a:ext cx="3564179" cy="926216"/>
          </a:xfrm>
          <a:prstGeom prst="rect">
            <a:avLst/>
          </a:prstGeom>
        </p:spPr>
        <p:txBody>
          <a:bodyPr lIns="0" tIns="0" rIns="0" bIns="0" rtlCol="0" anchor="t">
            <a:spAutoFit/>
          </a:bodyPr>
          <a:lstStyle/>
          <a:p>
            <a:pPr algn="l">
              <a:lnSpc>
                <a:spcPts val="3651"/>
              </a:lnSpc>
            </a:pPr>
            <a:r>
              <a:rPr lang="en-US" sz="2607">
                <a:solidFill>
                  <a:srgbClr val="FFFFFF"/>
                </a:solidFill>
                <a:latin typeface="More Sugar"/>
                <a:ea typeface="More Sugar"/>
                <a:cs typeface="More Sugar"/>
                <a:sym typeface="More Sugar"/>
              </a:rPr>
              <a:t>STUDENTS’COUNCIL COUNCIL</a:t>
            </a:r>
          </a:p>
        </p:txBody>
      </p:sp>
      <p:sp>
        <p:nvSpPr>
          <p:cNvPr id="35" name="TextBox 35"/>
          <p:cNvSpPr txBox="1"/>
          <p:nvPr/>
        </p:nvSpPr>
        <p:spPr>
          <a:xfrm>
            <a:off x="12286450" y="5789924"/>
            <a:ext cx="2332625" cy="586073"/>
          </a:xfrm>
          <a:prstGeom prst="rect">
            <a:avLst/>
          </a:prstGeom>
        </p:spPr>
        <p:txBody>
          <a:bodyPr lIns="0" tIns="0" rIns="0" bIns="0" rtlCol="0" anchor="t">
            <a:spAutoFit/>
          </a:bodyPr>
          <a:lstStyle/>
          <a:p>
            <a:pPr algn="l">
              <a:lnSpc>
                <a:spcPts val="4777"/>
              </a:lnSpc>
            </a:pPr>
            <a:r>
              <a:rPr lang="en-US" sz="3412">
                <a:solidFill>
                  <a:srgbClr val="FFFFFF"/>
                </a:solidFill>
                <a:latin typeface="More Sugar"/>
                <a:ea typeface="More Sugar"/>
                <a:cs typeface="More Sugar"/>
                <a:sym typeface="More Sugar"/>
              </a:rPr>
              <a:t>FESTIVALS</a:t>
            </a:r>
          </a:p>
        </p:txBody>
      </p:sp>
      <p:sp>
        <p:nvSpPr>
          <p:cNvPr id="36" name="TextBox 36"/>
          <p:cNvSpPr txBox="1"/>
          <p:nvPr/>
        </p:nvSpPr>
        <p:spPr>
          <a:xfrm>
            <a:off x="5975042" y="8716661"/>
            <a:ext cx="1889008" cy="581758"/>
          </a:xfrm>
          <a:prstGeom prst="rect">
            <a:avLst/>
          </a:prstGeom>
        </p:spPr>
        <p:txBody>
          <a:bodyPr lIns="0" tIns="0" rIns="0" bIns="0" rtlCol="0" anchor="t">
            <a:spAutoFit/>
          </a:bodyPr>
          <a:lstStyle/>
          <a:p>
            <a:pPr algn="l">
              <a:lnSpc>
                <a:spcPts val="4737"/>
              </a:lnSpc>
            </a:pPr>
            <a:r>
              <a:rPr lang="en-US" sz="3384">
                <a:solidFill>
                  <a:srgbClr val="FFFFFF"/>
                </a:solidFill>
                <a:latin typeface="More Sugar"/>
                <a:ea typeface="More Sugar"/>
                <a:cs typeface="More Sugar"/>
                <a:sym typeface="More Sugar"/>
              </a:rPr>
              <a:t>LIBRARY</a:t>
            </a:r>
          </a:p>
        </p:txBody>
      </p:sp>
      <p:sp>
        <p:nvSpPr>
          <p:cNvPr id="37" name="TextBox 37"/>
          <p:cNvSpPr txBox="1"/>
          <p:nvPr/>
        </p:nvSpPr>
        <p:spPr>
          <a:xfrm>
            <a:off x="11107150" y="8704393"/>
            <a:ext cx="2488673" cy="538439"/>
          </a:xfrm>
          <a:prstGeom prst="rect">
            <a:avLst/>
          </a:prstGeom>
        </p:spPr>
        <p:txBody>
          <a:bodyPr lIns="0" tIns="0" rIns="0" bIns="0" rtlCol="0" anchor="t">
            <a:spAutoFit/>
          </a:bodyPr>
          <a:lstStyle/>
          <a:p>
            <a:pPr algn="l">
              <a:lnSpc>
                <a:spcPts val="4339"/>
              </a:lnSpc>
            </a:pPr>
            <a:r>
              <a:rPr lang="en-US" sz="3099">
                <a:solidFill>
                  <a:srgbClr val="FFFFFF"/>
                </a:solidFill>
                <a:latin typeface="More Sugar"/>
                <a:ea typeface="More Sugar"/>
                <a:cs typeface="More Sugar"/>
                <a:sym typeface="More Sugar"/>
              </a:rPr>
              <a:t>DORMITORY</a:t>
            </a:r>
          </a:p>
        </p:txBody>
      </p:sp>
      <p:sp>
        <p:nvSpPr>
          <p:cNvPr id="38" name="TextBox 38"/>
          <p:cNvSpPr txBox="1"/>
          <p:nvPr/>
        </p:nvSpPr>
        <p:spPr>
          <a:xfrm>
            <a:off x="3794360" y="2452764"/>
            <a:ext cx="4173941" cy="433530"/>
          </a:xfrm>
          <a:prstGeom prst="rect">
            <a:avLst/>
          </a:prstGeom>
        </p:spPr>
        <p:txBody>
          <a:bodyPr lIns="0" tIns="0" rIns="0" bIns="0" rtlCol="0" anchor="t">
            <a:spAutoFit/>
          </a:bodyPr>
          <a:lstStyle/>
          <a:p>
            <a:pPr algn="l">
              <a:lnSpc>
                <a:spcPts val="3461"/>
              </a:lnSpc>
            </a:pPr>
            <a:r>
              <a:rPr lang="en-US" sz="2472">
                <a:solidFill>
                  <a:srgbClr val="FFFFFF"/>
                </a:solidFill>
                <a:latin typeface="More Sugar"/>
                <a:ea typeface="More Sugar"/>
                <a:cs typeface="More Sugar"/>
                <a:sym typeface="More Sugar"/>
              </a:rPr>
              <a:t>YOUTH CREATIVITY CLUB</a:t>
            </a:r>
          </a:p>
        </p:txBody>
      </p:sp>
      <p:sp>
        <p:nvSpPr>
          <p:cNvPr id="39" name="TextBox 39"/>
          <p:cNvSpPr txBox="1"/>
          <p:nvPr/>
        </p:nvSpPr>
        <p:spPr>
          <a:xfrm>
            <a:off x="3961447" y="5480828"/>
            <a:ext cx="2854785" cy="549564"/>
          </a:xfrm>
          <a:prstGeom prst="rect">
            <a:avLst/>
          </a:prstGeom>
        </p:spPr>
        <p:txBody>
          <a:bodyPr lIns="0" tIns="0" rIns="0" bIns="0" rtlCol="0" anchor="t">
            <a:spAutoFit/>
          </a:bodyPr>
          <a:lstStyle/>
          <a:p>
            <a:pPr algn="l">
              <a:lnSpc>
                <a:spcPts val="4441"/>
              </a:lnSpc>
            </a:pPr>
            <a:r>
              <a:rPr lang="en-US" sz="3172">
                <a:solidFill>
                  <a:srgbClr val="FFFFFF"/>
                </a:solidFill>
                <a:latin typeface="More Sugar"/>
                <a:ea typeface="More Sugar"/>
                <a:cs typeface="More Sugar"/>
                <a:sym typeface="More Sugar"/>
              </a:rPr>
              <a:t>SPORT CLUBS</a:t>
            </a:r>
          </a:p>
        </p:txBody>
      </p:sp>
      <p:sp>
        <p:nvSpPr>
          <p:cNvPr id="40" name="TextBox 40"/>
          <p:cNvSpPr txBox="1"/>
          <p:nvPr/>
        </p:nvSpPr>
        <p:spPr>
          <a:xfrm>
            <a:off x="8741816" y="316678"/>
            <a:ext cx="2912764" cy="709155"/>
          </a:xfrm>
          <a:prstGeom prst="rect">
            <a:avLst/>
          </a:prstGeom>
        </p:spPr>
        <p:txBody>
          <a:bodyPr lIns="0" tIns="0" rIns="0" bIns="0" rtlCol="0" anchor="t">
            <a:spAutoFit/>
          </a:bodyPr>
          <a:lstStyle/>
          <a:p>
            <a:pPr algn="l">
              <a:lnSpc>
                <a:spcPts val="5878"/>
              </a:lnSpc>
            </a:pPr>
            <a:r>
              <a:rPr lang="en-US" sz="4199" spc="209">
                <a:solidFill>
                  <a:srgbClr val="FFFFFF"/>
                </a:solidFill>
                <a:latin typeface="Libra Serif Modern"/>
                <a:ea typeface="Libra Serif Modern"/>
                <a:cs typeface="Libra Serif Modern"/>
                <a:sym typeface="Libra Serif Modern"/>
              </a:rPr>
              <a:t>Campus life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25567" y="0"/>
            <a:ext cx="16260869" cy="1517599"/>
            <a:chOff x="0" y="0"/>
            <a:chExt cx="16260877" cy="1517599"/>
          </a:xfrm>
        </p:grpSpPr>
        <p:sp>
          <p:nvSpPr>
            <p:cNvPr id="3" name="Freeform 3"/>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p:cNvGrpSpPr>
            <a:grpSpLocks noChangeAspect="1"/>
          </p:cNvGrpSpPr>
          <p:nvPr/>
        </p:nvGrpSpPr>
        <p:grpSpPr>
          <a:xfrm>
            <a:off x="344214" y="74324"/>
            <a:ext cx="1368962" cy="1368962"/>
            <a:chOff x="0" y="0"/>
            <a:chExt cx="1368958" cy="1368958"/>
          </a:xfrm>
        </p:grpSpPr>
        <p:sp>
          <p:nvSpPr>
            <p:cNvPr id="6" name="Freeform 6"/>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p:cNvGrpSpPr>
            <a:grpSpLocks noChangeAspect="1"/>
          </p:cNvGrpSpPr>
          <p:nvPr/>
        </p:nvGrpSpPr>
        <p:grpSpPr>
          <a:xfrm>
            <a:off x="2025567" y="0"/>
            <a:ext cx="16262434" cy="1517599"/>
            <a:chOff x="0" y="0"/>
            <a:chExt cx="16262426" cy="1517599"/>
          </a:xfrm>
        </p:grpSpPr>
        <p:sp>
          <p:nvSpPr>
            <p:cNvPr id="8" name="Freeform 8"/>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TextBox 9"/>
          <p:cNvSpPr txBox="1"/>
          <p:nvPr/>
        </p:nvSpPr>
        <p:spPr>
          <a:xfrm>
            <a:off x="1030014" y="2795400"/>
            <a:ext cx="14885631" cy="4021823"/>
          </a:xfrm>
          <a:prstGeom prst="rect">
            <a:avLst/>
          </a:prstGeom>
        </p:spPr>
        <p:txBody>
          <a:bodyPr lIns="0" tIns="0" rIns="0" bIns="0" rtlCol="0" anchor="t">
            <a:spAutoFit/>
          </a:bodyPr>
          <a:lstStyle/>
          <a:p>
            <a:pPr marL="693034" lvl="1" indent="-346517" algn="just">
              <a:lnSpc>
                <a:spcPts val="4493"/>
              </a:lnSpc>
              <a:buFont typeface="Arial"/>
              <a:buChar char="•"/>
            </a:pPr>
            <a:r>
              <a:rPr lang="en-US" sz="3209" b="1" spc="160">
                <a:solidFill>
                  <a:srgbClr val="053371"/>
                </a:solidFill>
                <a:latin typeface="Libra Serif Modern Bold"/>
                <a:ea typeface="Libra Serif Modern Bold"/>
                <a:cs typeface="Libra Serif Modern Bold"/>
                <a:sym typeface="Libra Serif Modern Bold"/>
              </a:rPr>
              <a:t>Visa Support</a:t>
            </a:r>
            <a:r>
              <a:rPr lang="en-US" sz="3209" spc="160">
                <a:solidFill>
                  <a:srgbClr val="053371"/>
                </a:solidFill>
                <a:latin typeface="Libra Serif Modern"/>
                <a:ea typeface="Libra Serif Modern"/>
                <a:cs typeface="Libra Serif Modern"/>
                <a:sym typeface="Libra Serif Modern"/>
              </a:rPr>
              <a:t> </a:t>
            </a:r>
            <a:r>
              <a:rPr lang="en-US" sz="3209" spc="160">
                <a:solidFill>
                  <a:srgbClr val="000000"/>
                </a:solidFill>
                <a:latin typeface="Libra Serif Modern"/>
                <a:ea typeface="Libra Serif Modern"/>
                <a:cs typeface="Libra Serif Modern"/>
                <a:sym typeface="Libra Serif Modern"/>
              </a:rPr>
              <a:t>– Assistance with applications and legal procedures.</a:t>
            </a:r>
          </a:p>
          <a:p>
            <a:pPr marL="693034" lvl="1" indent="-346517" algn="just">
              <a:lnSpc>
                <a:spcPts val="4493"/>
              </a:lnSpc>
              <a:buFont typeface="Arial"/>
              <a:buChar char="•"/>
            </a:pPr>
            <a:r>
              <a:rPr lang="en-US" sz="3209" b="1" spc="160">
                <a:solidFill>
                  <a:srgbClr val="053371"/>
                </a:solidFill>
                <a:latin typeface="Libra Serif Modern Bold"/>
                <a:ea typeface="Libra Serif Modern Bold"/>
                <a:cs typeface="Libra Serif Modern Bold"/>
                <a:sym typeface="Libra Serif Modern Bold"/>
              </a:rPr>
              <a:t>Uzbek &amp; Russian Language Courses</a:t>
            </a:r>
            <a:r>
              <a:rPr lang="en-US" sz="3209" spc="160">
                <a:solidFill>
                  <a:srgbClr val="000000"/>
                </a:solidFill>
                <a:latin typeface="Libra Serif Modern"/>
                <a:ea typeface="Libra Serif Modern"/>
                <a:cs typeface="Libra Serif Modern"/>
                <a:sym typeface="Libra Serif Modern"/>
              </a:rPr>
              <a:t> – Learn and immerse in local culture. </a:t>
            </a:r>
          </a:p>
          <a:p>
            <a:pPr marL="693034" lvl="1" indent="-346517" algn="just">
              <a:lnSpc>
                <a:spcPts val="4493"/>
              </a:lnSpc>
              <a:buFont typeface="Arial"/>
              <a:buChar char="•"/>
            </a:pPr>
            <a:r>
              <a:rPr lang="en-US" sz="3209" b="1" spc="160">
                <a:solidFill>
                  <a:srgbClr val="053371"/>
                </a:solidFill>
                <a:latin typeface="Libra Serif Modern Bold"/>
                <a:ea typeface="Libra Serif Modern Bold"/>
                <a:cs typeface="Libra Serif Modern Bold"/>
                <a:sym typeface="Libra Serif Modern Bold"/>
              </a:rPr>
              <a:t>International Academic Cooperation Office</a:t>
            </a:r>
            <a:r>
              <a:rPr lang="en-US" sz="3209" spc="160">
                <a:solidFill>
                  <a:srgbClr val="000000"/>
                </a:solidFill>
                <a:latin typeface="Libra Serif Modern"/>
                <a:ea typeface="Libra Serif Modern"/>
                <a:cs typeface="Libra Serif Modern"/>
                <a:sym typeface="Libra Serif Modern"/>
              </a:rPr>
              <a:t> Dedicated support for foreign students. </a:t>
            </a:r>
          </a:p>
          <a:p>
            <a:pPr marL="693034" lvl="1" indent="-346517" algn="just">
              <a:lnSpc>
                <a:spcPts val="4493"/>
              </a:lnSpc>
              <a:buFont typeface="Arial"/>
              <a:buChar char="•"/>
            </a:pPr>
            <a:r>
              <a:rPr lang="en-US" sz="3209" b="1" spc="160">
                <a:solidFill>
                  <a:srgbClr val="053371"/>
                </a:solidFill>
                <a:latin typeface="Libra Serif Modern Bold"/>
                <a:ea typeface="Libra Serif Modern Bold"/>
                <a:cs typeface="Libra Serif Modern Bold"/>
                <a:sym typeface="Libra Serif Modern Bold"/>
              </a:rPr>
              <a:t>Buddy Program</a:t>
            </a:r>
            <a:r>
              <a:rPr lang="en-US" sz="3209" spc="160">
                <a:solidFill>
                  <a:srgbClr val="000000"/>
                </a:solidFill>
                <a:latin typeface="Libra Serif Modern"/>
                <a:ea typeface="Libra Serif Modern"/>
                <a:cs typeface="Libra Serif Modern"/>
                <a:sym typeface="Libra Serif Modern"/>
              </a:rPr>
              <a:t> – Local student mentors to help you adjust. </a:t>
            </a:r>
          </a:p>
          <a:p>
            <a:pPr marL="693034" lvl="1" indent="-346517" algn="just">
              <a:lnSpc>
                <a:spcPts val="4493"/>
              </a:lnSpc>
              <a:buFont typeface="Arial"/>
              <a:buChar char="•"/>
            </a:pPr>
            <a:r>
              <a:rPr lang="en-US" sz="3209" b="1" spc="160">
                <a:solidFill>
                  <a:srgbClr val="053371"/>
                </a:solidFill>
                <a:latin typeface="Libra Serif Modern Bold"/>
                <a:ea typeface="Libra Serif Modern Bold"/>
                <a:cs typeface="Libra Serif Modern Bold"/>
                <a:sym typeface="Libra Serif Modern Bold"/>
              </a:rPr>
              <a:t>Vibrant Campus Life</a:t>
            </a:r>
            <a:r>
              <a:rPr lang="en-US" sz="3209" spc="160">
                <a:solidFill>
                  <a:srgbClr val="000000"/>
                </a:solidFill>
                <a:latin typeface="Libra Serif Modern"/>
                <a:ea typeface="Libra Serif Modern"/>
                <a:cs typeface="Libra Serif Modern"/>
                <a:sym typeface="Libra Serif Modern"/>
              </a:rPr>
              <a:t> – Cultural events, student clubs, and networking. </a:t>
            </a:r>
          </a:p>
          <a:p>
            <a:pPr marL="693034" lvl="1" indent="-346517" algn="just">
              <a:lnSpc>
                <a:spcPts val="4493"/>
              </a:lnSpc>
              <a:buFont typeface="Arial"/>
              <a:buChar char="•"/>
            </a:pPr>
            <a:r>
              <a:rPr lang="en-US" sz="3209" b="1" spc="160">
                <a:solidFill>
                  <a:srgbClr val="053371"/>
                </a:solidFill>
                <a:latin typeface="Libra Serif Modern Bold"/>
                <a:ea typeface="Libra Serif Modern Bold"/>
                <a:cs typeface="Libra Serif Modern Bold"/>
                <a:sym typeface="Libra Serif Modern Bold"/>
              </a:rPr>
              <a:t>Affordable &amp; Safe </a:t>
            </a:r>
            <a:r>
              <a:rPr lang="en-US" sz="3209" spc="160">
                <a:solidFill>
                  <a:srgbClr val="000000"/>
                </a:solidFill>
                <a:latin typeface="Libra Serif Modern"/>
                <a:ea typeface="Libra Serif Modern"/>
                <a:cs typeface="Libra Serif Modern"/>
                <a:sym typeface="Libra Serif Modern"/>
              </a:rPr>
              <a:t>– Enjoy quality education in a welcoming environment.</a:t>
            </a:r>
          </a:p>
        </p:txBody>
      </p:sp>
      <p:sp>
        <p:nvSpPr>
          <p:cNvPr id="10" name="Freeform 10"/>
          <p:cNvSpPr/>
          <p:nvPr/>
        </p:nvSpPr>
        <p:spPr>
          <a:xfrm rot="1925955">
            <a:off x="13716774" y="1907198"/>
            <a:ext cx="3988129" cy="1928804"/>
          </a:xfrm>
          <a:custGeom>
            <a:avLst/>
            <a:gdLst/>
            <a:ahLst/>
            <a:cxnLst/>
            <a:rect l="l" t="t" r="r" b="b"/>
            <a:pathLst>
              <a:path w="3988128" h="1928803">
                <a:moveTo>
                  <a:pt x="0" y="0"/>
                </a:moveTo>
                <a:lnTo>
                  <a:pt x="3988128" y="0"/>
                </a:lnTo>
                <a:lnTo>
                  <a:pt x="3988128" y="1928804"/>
                </a:lnTo>
                <a:lnTo>
                  <a:pt x="0" y="192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11" name="Freeform 11"/>
          <p:cNvSpPr/>
          <p:nvPr/>
        </p:nvSpPr>
        <p:spPr>
          <a:xfrm rot="-1821811">
            <a:off x="226656" y="7136086"/>
            <a:ext cx="2644278" cy="2514468"/>
          </a:xfrm>
          <a:custGeom>
            <a:avLst/>
            <a:gdLst/>
            <a:ahLst/>
            <a:cxnLst/>
            <a:rect l="l" t="t" r="r" b="b"/>
            <a:pathLst>
              <a:path w="2644278" h="2514468">
                <a:moveTo>
                  <a:pt x="0" y="0"/>
                </a:moveTo>
                <a:lnTo>
                  <a:pt x="2644278" y="0"/>
                </a:lnTo>
                <a:lnTo>
                  <a:pt x="2644278" y="2514469"/>
                </a:lnTo>
                <a:lnTo>
                  <a:pt x="0" y="2514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2" name="TextBox 12"/>
          <p:cNvSpPr txBox="1"/>
          <p:nvPr/>
        </p:nvSpPr>
        <p:spPr>
          <a:xfrm>
            <a:off x="4615247" y="313392"/>
            <a:ext cx="9314485" cy="922675"/>
          </a:xfrm>
          <a:prstGeom prst="rect">
            <a:avLst/>
          </a:prstGeom>
        </p:spPr>
        <p:txBody>
          <a:bodyPr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Why choose UWED?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FDF4DF4-0DE2-DD3D-B50C-158E0D301C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03D657-D872-6090-CF76-7A7AB1F13AF4}"/>
              </a:ext>
            </a:extLst>
          </p:cNvPr>
          <p:cNvGrpSpPr>
            <a:grpSpLocks noChangeAspect="1"/>
          </p:cNvGrpSpPr>
          <p:nvPr/>
        </p:nvGrpSpPr>
        <p:grpSpPr>
          <a:xfrm>
            <a:off x="2025567" y="0"/>
            <a:ext cx="16260869" cy="1517599"/>
            <a:chOff x="0" y="0"/>
            <a:chExt cx="16260877" cy="1517599"/>
          </a:xfrm>
        </p:grpSpPr>
        <p:sp>
          <p:nvSpPr>
            <p:cNvPr id="3" name="Freeform 3">
              <a:extLst>
                <a:ext uri="{FF2B5EF4-FFF2-40B4-BE49-F238E27FC236}">
                  <a16:creationId xmlns:a16="http://schemas.microsoft.com/office/drawing/2014/main" id="{D0B38765-5B00-6B18-C74F-1B0CE25D783F}"/>
                </a:ext>
              </a:extLst>
            </p:cNvPr>
            <p:cNvSpPr/>
            <p:nvPr/>
          </p:nvSpPr>
          <p:spPr>
            <a:xfrm>
              <a:off x="0" y="0"/>
              <a:ext cx="16260826" cy="1517650"/>
            </a:xfrm>
            <a:custGeom>
              <a:avLst/>
              <a:gdLst/>
              <a:ahLst/>
              <a:cxnLst/>
              <a:rect l="l" t="t" r="r" b="b"/>
              <a:pathLst>
                <a:path w="16260826" h="1517650">
                  <a:moveTo>
                    <a:pt x="0" y="0"/>
                  </a:moveTo>
                  <a:lnTo>
                    <a:pt x="16260826" y="0"/>
                  </a:lnTo>
                  <a:lnTo>
                    <a:pt x="16260826" y="1517650"/>
                  </a:lnTo>
                  <a:lnTo>
                    <a:pt x="0" y="1517650"/>
                  </a:lnTo>
                  <a:close/>
                </a:path>
              </a:pathLst>
            </a:custGeom>
            <a:solidFill>
              <a:srgbClr val="123654"/>
            </a:solidFill>
          </p:spPr>
          <p:txBody>
            <a:bodyPr/>
            <a:lstStyle/>
            <a:p>
              <a:endParaRPr/>
            </a:p>
          </p:txBody>
        </p:sp>
      </p:grpSp>
      <p:sp>
        <p:nvSpPr>
          <p:cNvPr id="4" name="Freeform 4">
            <a:extLst>
              <a:ext uri="{FF2B5EF4-FFF2-40B4-BE49-F238E27FC236}">
                <a16:creationId xmlns:a16="http://schemas.microsoft.com/office/drawing/2014/main" id="{59A733E1-5DE8-2B11-B97D-6CC58395E947}"/>
              </a:ext>
            </a:extLst>
          </p:cNvPr>
          <p:cNvSpPr/>
          <p:nvPr/>
        </p:nvSpPr>
        <p:spPr>
          <a:xfrm>
            <a:off x="344214" y="7432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stretch>
              <a:fillRect/>
            </a:stretch>
          </a:blipFill>
        </p:spPr>
        <p:txBody>
          <a:bodyPr/>
          <a:lstStyle/>
          <a:p>
            <a:endParaRPr/>
          </a:p>
        </p:txBody>
      </p:sp>
      <p:grpSp>
        <p:nvGrpSpPr>
          <p:cNvPr id="5" name="Group 5">
            <a:extLst>
              <a:ext uri="{FF2B5EF4-FFF2-40B4-BE49-F238E27FC236}">
                <a16:creationId xmlns:a16="http://schemas.microsoft.com/office/drawing/2014/main" id="{90145291-B19E-69E7-111F-CC062A83A336}"/>
              </a:ext>
            </a:extLst>
          </p:cNvPr>
          <p:cNvGrpSpPr>
            <a:grpSpLocks noChangeAspect="1"/>
          </p:cNvGrpSpPr>
          <p:nvPr/>
        </p:nvGrpSpPr>
        <p:grpSpPr>
          <a:xfrm>
            <a:off x="344214" y="74324"/>
            <a:ext cx="1368962" cy="1368962"/>
            <a:chOff x="0" y="0"/>
            <a:chExt cx="1368958" cy="1368958"/>
          </a:xfrm>
        </p:grpSpPr>
        <p:sp>
          <p:nvSpPr>
            <p:cNvPr id="6" name="Freeform 6">
              <a:extLst>
                <a:ext uri="{FF2B5EF4-FFF2-40B4-BE49-F238E27FC236}">
                  <a16:creationId xmlns:a16="http://schemas.microsoft.com/office/drawing/2014/main" id="{F7F27025-D2A7-DDE1-00AB-BD94DA11DACF}"/>
                </a:ext>
              </a:extLst>
            </p:cNvPr>
            <p:cNvSpPr/>
            <p:nvPr/>
          </p:nvSpPr>
          <p:spPr>
            <a:xfrm>
              <a:off x="0" y="0"/>
              <a:ext cx="1368933" cy="1368933"/>
            </a:xfrm>
            <a:custGeom>
              <a:avLst/>
              <a:gdLst/>
              <a:ahLst/>
              <a:cxnLst/>
              <a:rect l="l" t="t" r="r" b="b"/>
              <a:pathLst>
                <a:path w="1368933" h="1368933">
                  <a:moveTo>
                    <a:pt x="0" y="1368933"/>
                  </a:moveTo>
                  <a:lnTo>
                    <a:pt x="1368933" y="1368933"/>
                  </a:lnTo>
                  <a:lnTo>
                    <a:pt x="1368933" y="0"/>
                  </a:lnTo>
                  <a:lnTo>
                    <a:pt x="0" y="0"/>
                  </a:lnTo>
                  <a:close/>
                </a:path>
              </a:pathLst>
            </a:custGeom>
            <a:solidFill>
              <a:srgbClr val="000000">
                <a:alpha val="0"/>
              </a:srgbClr>
            </a:solidFill>
          </p:spPr>
          <p:txBody>
            <a:bodyPr/>
            <a:lstStyle/>
            <a:p>
              <a:endParaRPr/>
            </a:p>
          </p:txBody>
        </p:sp>
      </p:grpSp>
      <p:grpSp>
        <p:nvGrpSpPr>
          <p:cNvPr id="7" name="Group 7">
            <a:extLst>
              <a:ext uri="{FF2B5EF4-FFF2-40B4-BE49-F238E27FC236}">
                <a16:creationId xmlns:a16="http://schemas.microsoft.com/office/drawing/2014/main" id="{20703FCE-C98A-BA5A-C2B9-7289F6F28A87}"/>
              </a:ext>
            </a:extLst>
          </p:cNvPr>
          <p:cNvGrpSpPr>
            <a:grpSpLocks noChangeAspect="1"/>
          </p:cNvGrpSpPr>
          <p:nvPr/>
        </p:nvGrpSpPr>
        <p:grpSpPr>
          <a:xfrm>
            <a:off x="2025567" y="0"/>
            <a:ext cx="16262434" cy="2137802"/>
            <a:chOff x="0" y="0"/>
            <a:chExt cx="16262426" cy="1517599"/>
          </a:xfrm>
        </p:grpSpPr>
        <p:sp>
          <p:nvSpPr>
            <p:cNvPr id="8" name="Freeform 8">
              <a:extLst>
                <a:ext uri="{FF2B5EF4-FFF2-40B4-BE49-F238E27FC236}">
                  <a16:creationId xmlns:a16="http://schemas.microsoft.com/office/drawing/2014/main" id="{33216618-91F0-C2A9-6E95-5AC09DBED5A5}"/>
                </a:ext>
              </a:extLst>
            </p:cNvPr>
            <p:cNvSpPr/>
            <p:nvPr/>
          </p:nvSpPr>
          <p:spPr>
            <a:xfrm>
              <a:off x="0" y="0"/>
              <a:ext cx="16262477" cy="1517650"/>
            </a:xfrm>
            <a:custGeom>
              <a:avLst/>
              <a:gdLst/>
              <a:ahLst/>
              <a:cxnLst/>
              <a:rect l="l" t="t" r="r" b="b"/>
              <a:pathLst>
                <a:path w="16262477" h="1517650">
                  <a:moveTo>
                    <a:pt x="0" y="0"/>
                  </a:moveTo>
                  <a:lnTo>
                    <a:pt x="0" y="1517650"/>
                  </a:lnTo>
                  <a:lnTo>
                    <a:pt x="16262477" y="1517650"/>
                  </a:lnTo>
                  <a:lnTo>
                    <a:pt x="16262477" y="0"/>
                  </a:lnTo>
                  <a:close/>
                </a:path>
              </a:pathLst>
            </a:custGeom>
            <a:solidFill>
              <a:srgbClr val="000000">
                <a:alpha val="0"/>
              </a:srgbClr>
            </a:solidFill>
          </p:spPr>
          <p:txBody>
            <a:bodyPr/>
            <a:lstStyle/>
            <a:p>
              <a:endParaRPr/>
            </a:p>
          </p:txBody>
        </p:sp>
      </p:grpSp>
      <p:sp>
        <p:nvSpPr>
          <p:cNvPr id="9" name="TextBox 9">
            <a:extLst>
              <a:ext uri="{FF2B5EF4-FFF2-40B4-BE49-F238E27FC236}">
                <a16:creationId xmlns:a16="http://schemas.microsoft.com/office/drawing/2014/main" id="{A7E9947E-0621-EE52-3390-B030D21C04FD}"/>
              </a:ext>
            </a:extLst>
          </p:cNvPr>
          <p:cNvSpPr txBox="1"/>
          <p:nvPr/>
        </p:nvSpPr>
        <p:spPr>
          <a:xfrm>
            <a:off x="1219200" y="2324100"/>
            <a:ext cx="14885631" cy="3600986"/>
          </a:xfrm>
          <a:prstGeom prst="rect">
            <a:avLst/>
          </a:prstGeom>
        </p:spPr>
        <p:txBody>
          <a:bodyPr lIns="0" tIns="0" rIns="0" bIns="0" rtlCol="0" anchor="t">
            <a:spAutoFit/>
          </a:bodyPr>
          <a:lstStyle/>
          <a:p>
            <a:pPr marL="693034" lvl="1" indent="-346517" algn="just">
              <a:lnSpc>
                <a:spcPts val="4493"/>
              </a:lnSpc>
              <a:buFont typeface="Arial"/>
              <a:buChar char="•"/>
            </a:pPr>
            <a:r>
              <a:rPr lang="en-US" sz="3209" b="1" spc="160" dirty="0">
                <a:solidFill>
                  <a:srgbClr val="053371"/>
                </a:solidFill>
                <a:latin typeface="Libra Serif Modern Bold"/>
                <a:ea typeface="Libra Serif Modern"/>
                <a:cs typeface="Libra Serif Modern Bold"/>
                <a:sym typeface="Libra Serif Modern Bold"/>
              </a:rPr>
              <a:t>Important dates for Spring semester/Fall semester:</a:t>
            </a:r>
          </a:p>
          <a:p>
            <a:pPr marL="346517" lvl="1" algn="just">
              <a:lnSpc>
                <a:spcPts val="4493"/>
              </a:lnSpc>
            </a:pPr>
            <a:endParaRPr lang="en-US" sz="3209" b="1" spc="160" dirty="0">
              <a:solidFill>
                <a:srgbClr val="053371"/>
              </a:solidFill>
              <a:latin typeface="Libra Serif Modern Bold"/>
              <a:ea typeface="Libra Serif Modern"/>
              <a:cs typeface="Libra Serif Modern Bold"/>
              <a:sym typeface="Libra Serif Modern Bold"/>
            </a:endParaRPr>
          </a:p>
          <a:p>
            <a:pPr marL="693034" lvl="1" indent="-346517" algn="just">
              <a:lnSpc>
                <a:spcPts val="4493"/>
              </a:lnSpc>
              <a:buFont typeface="Arial"/>
              <a:buChar char="•"/>
            </a:pPr>
            <a:r>
              <a:rPr lang="en-US" sz="2800" b="1" spc="160" dirty="0">
                <a:solidFill>
                  <a:schemeClr val="tx2"/>
                </a:solidFill>
                <a:latin typeface="Times New Roman" panose="02020603050405020304" pitchFamily="18" charset="0"/>
                <a:ea typeface="Libra Serif Modern"/>
                <a:cs typeface="Times New Roman" panose="02020603050405020304" pitchFamily="18" charset="0"/>
                <a:sym typeface="Libra Serif Modern Bold"/>
              </a:rPr>
              <a:t>Nomination</a:t>
            </a:r>
            <a:r>
              <a:rPr lang="en-US" sz="2800" b="1" spc="160" dirty="0">
                <a:solidFill>
                  <a:srgbClr val="053371"/>
                </a:solidFill>
                <a:latin typeface="Times New Roman" panose="02020603050405020304" pitchFamily="18" charset="0"/>
                <a:ea typeface="Libra Serif Modern"/>
                <a:cs typeface="Times New Roman" panose="02020603050405020304" pitchFamily="18" charset="0"/>
                <a:sym typeface="Libra Serif Modern Bold"/>
              </a:rPr>
              <a:t> period </a:t>
            </a:r>
            <a:r>
              <a:rPr lang="en-US" sz="2800" spc="160" dirty="0">
                <a:solidFill>
                  <a:srgbClr val="053371"/>
                </a:solidFill>
                <a:latin typeface="Times New Roman" panose="02020603050405020304" pitchFamily="18" charset="0"/>
                <a:ea typeface="Libra Serif Modern"/>
                <a:cs typeface="Times New Roman" panose="02020603050405020304" pitchFamily="18" charset="0"/>
                <a:sym typeface="Libra Serif Modern Bold"/>
              </a:rPr>
              <a:t>– </a:t>
            </a:r>
            <a:r>
              <a:rPr lang="en-US" sz="2800" spc="160" dirty="0">
                <a:latin typeface="Times New Roman" panose="02020603050405020304" pitchFamily="18" charset="0"/>
                <a:ea typeface="Libra Serif Modern"/>
                <a:cs typeface="Times New Roman" panose="02020603050405020304" pitchFamily="18" charset="0"/>
                <a:sym typeface="Libra Serif Modern Bold"/>
              </a:rPr>
              <a:t>October 1- October 30/May 1 - May 30 (by your university)</a:t>
            </a:r>
          </a:p>
          <a:p>
            <a:pPr marL="693034" lvl="1" indent="-346517" algn="just">
              <a:lnSpc>
                <a:spcPts val="4493"/>
              </a:lnSpc>
              <a:buFont typeface="Arial"/>
              <a:buChar char="•"/>
            </a:pPr>
            <a:r>
              <a:rPr lang="en-US" sz="2800" b="1" spc="160" dirty="0">
                <a:solidFill>
                  <a:srgbClr val="053371"/>
                </a:solidFill>
                <a:latin typeface="Times New Roman" panose="02020603050405020304" pitchFamily="18" charset="0"/>
                <a:ea typeface="Libra Serif Modern"/>
                <a:cs typeface="Times New Roman" panose="02020603050405020304" pitchFamily="18" charset="0"/>
                <a:sym typeface="Libra Serif Modern Bold"/>
              </a:rPr>
              <a:t>Application period </a:t>
            </a:r>
            <a:r>
              <a:rPr lang="en-US" sz="2800" spc="160" dirty="0">
                <a:solidFill>
                  <a:srgbClr val="053371"/>
                </a:solidFill>
                <a:latin typeface="Times New Roman" panose="02020603050405020304" pitchFamily="18" charset="0"/>
                <a:ea typeface="Libra Serif Modern"/>
                <a:cs typeface="Times New Roman" panose="02020603050405020304" pitchFamily="18" charset="0"/>
                <a:sym typeface="Libra Serif Modern Bold"/>
              </a:rPr>
              <a:t>– </a:t>
            </a:r>
            <a:r>
              <a:rPr lang="en-US" sz="2800" spc="160" dirty="0">
                <a:latin typeface="Times New Roman" panose="02020603050405020304" pitchFamily="18" charset="0"/>
                <a:ea typeface="Libra Serif Modern"/>
                <a:cs typeface="Times New Roman" panose="02020603050405020304" pitchFamily="18" charset="0"/>
                <a:sym typeface="Libra Serif Modern Bold"/>
              </a:rPr>
              <a:t>November 15- November 30/ June 15 - June 30 </a:t>
            </a:r>
          </a:p>
          <a:p>
            <a:pPr marL="693034" lvl="1" indent="-346517" algn="just">
              <a:buFont typeface="Arial"/>
              <a:buChar char="•"/>
            </a:pPr>
            <a:r>
              <a:rPr lang="en-US" sz="2800" spc="160" dirty="0">
                <a:latin typeface="Times New Roman" panose="02020603050405020304" pitchFamily="18" charset="0"/>
                <a:ea typeface="Libra Serif Modern"/>
                <a:cs typeface="Times New Roman" panose="02020603050405020304" pitchFamily="18" charset="0"/>
                <a:sym typeface="Libra Serif Modern Bold"/>
              </a:rPr>
              <a:t>(students submit their documents via email: CV, Motivation letter, Language certificate, passport, photo)</a:t>
            </a:r>
          </a:p>
          <a:p>
            <a:pPr marL="346517" lvl="1" algn="just"/>
            <a:endParaRPr lang="en-US" sz="2800" spc="160" dirty="0">
              <a:latin typeface="Times New Roman" panose="02020603050405020304" pitchFamily="18" charset="0"/>
              <a:ea typeface="Libra Serif Modern"/>
              <a:cs typeface="Times New Roman" panose="02020603050405020304" pitchFamily="18" charset="0"/>
              <a:sym typeface="Libra Serif Modern Bold"/>
            </a:endParaRPr>
          </a:p>
        </p:txBody>
      </p:sp>
      <p:sp>
        <p:nvSpPr>
          <p:cNvPr id="12" name="TextBox 12">
            <a:extLst>
              <a:ext uri="{FF2B5EF4-FFF2-40B4-BE49-F238E27FC236}">
                <a16:creationId xmlns:a16="http://schemas.microsoft.com/office/drawing/2014/main" id="{C9627A03-86D8-C77B-29CE-5FAC65EA7E36}"/>
              </a:ext>
            </a:extLst>
          </p:cNvPr>
          <p:cNvSpPr txBox="1"/>
          <p:nvPr/>
        </p:nvSpPr>
        <p:spPr>
          <a:xfrm>
            <a:off x="4615247" y="313392"/>
            <a:ext cx="12148753" cy="875432"/>
          </a:xfrm>
          <a:prstGeom prst="rect">
            <a:avLst/>
          </a:prstGeom>
        </p:spPr>
        <p:txBody>
          <a:bodyPr wrap="square" lIns="0" tIns="0" rIns="0" bIns="0" rtlCol="0" anchor="t">
            <a:spAutoFit/>
          </a:bodyPr>
          <a:lstStyle/>
          <a:p>
            <a:pPr algn="ctr">
              <a:lnSpc>
                <a:spcPts val="7418"/>
              </a:lnSpc>
            </a:pPr>
            <a:r>
              <a:rPr lang="en-US" sz="5299" spc="264">
                <a:solidFill>
                  <a:srgbClr val="FFFFFF"/>
                </a:solidFill>
                <a:latin typeface="Libra Serif Modern"/>
                <a:ea typeface="Libra Serif Modern"/>
                <a:cs typeface="Libra Serif Modern"/>
                <a:sym typeface="Libra Serif Modern"/>
              </a:rPr>
              <a:t>Exchange student program</a:t>
            </a:r>
          </a:p>
        </p:txBody>
      </p:sp>
    </p:spTree>
    <p:extLst>
      <p:ext uri="{BB962C8B-B14F-4D97-AF65-F5344CB8AC3E}">
        <p14:creationId xmlns:p14="http://schemas.microsoft.com/office/powerpoint/2010/main" val="32004774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937</Words>
  <Application>Microsoft Office PowerPoint</Application>
  <PresentationFormat>ユーザー設定</PresentationFormat>
  <Paragraphs>135</Paragraphs>
  <Slides>20</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DM Sans Bold</vt:lpstr>
      <vt:lpstr>Calibri</vt:lpstr>
      <vt:lpstr>Libra Serif Modern Bold</vt:lpstr>
      <vt:lpstr>More Sugar</vt:lpstr>
      <vt:lpstr>Garet</vt:lpstr>
      <vt:lpstr>Times New Roman</vt:lpstr>
      <vt:lpstr>Arial</vt:lpstr>
      <vt:lpstr>Arimo Bold</vt:lpstr>
      <vt:lpstr>DM Sans</vt:lpstr>
      <vt:lpstr>Arimo</vt:lpstr>
      <vt:lpstr>Libra Serif Modern</vt:lpstr>
      <vt:lpstr>Libra Serif Modern Italics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Brief info uwed.pdf</dc:title>
  <dc:creator>user</dc:creator>
  <cp:lastModifiedBy>神田　勲</cp:lastModifiedBy>
  <cp:revision>10</cp:revision>
  <dcterms:created xsi:type="dcterms:W3CDTF">2006-08-16T00:00:00Z</dcterms:created>
  <dcterms:modified xsi:type="dcterms:W3CDTF">2026-02-05T08:12:31Z</dcterms:modified>
</cp:coreProperties>
</file>